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1" r:id="rId4"/>
    <p:sldId id="268" r:id="rId5"/>
    <p:sldId id="269" r:id="rId6"/>
    <p:sldId id="263" r:id="rId7"/>
    <p:sldId id="264" r:id="rId8"/>
    <p:sldId id="266" r:id="rId9"/>
    <p:sldId id="265" r:id="rId10"/>
    <p:sldId id="267" r:id="rId1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C4C6C6"/>
              </a:solidFill>
              <a:prstDash val="solid"/>
              <a:miter lim="400000"/>
            </a:ln>
          </a:top>
          <a:bottom>
            <a:ln w="25400" cap="flat">
              <a:solidFill>
                <a:srgbClr val="C4C6C6"/>
              </a:solidFill>
              <a:prstDash val="solid"/>
              <a:miter lim="400000"/>
            </a:ln>
          </a:bottom>
          <a:insideH>
            <a:ln w="25400" cap="flat">
              <a:solidFill>
                <a:srgbClr val="C4C6C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2F2F2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C4C6C6"/>
              </a:solidFill>
              <a:prstDash val="solid"/>
              <a:miter lim="400000"/>
            </a:ln>
          </a:right>
          <a:top>
            <a:ln w="25400" cap="flat">
              <a:solidFill>
                <a:srgbClr val="C4C6C6"/>
              </a:solidFill>
              <a:prstDash val="solid"/>
              <a:miter lim="400000"/>
            </a:ln>
          </a:top>
          <a:bottom>
            <a:ln w="25400" cap="flat">
              <a:solidFill>
                <a:srgbClr val="C4C6C6"/>
              </a:solidFill>
              <a:prstDash val="solid"/>
              <a:miter lim="400000"/>
            </a:ln>
          </a:bottom>
          <a:insideH>
            <a:ln w="25400" cap="flat">
              <a:solidFill>
                <a:srgbClr val="C4C6C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9E8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satOff val="12166"/>
              <a:lumOff val="-13042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FF8FA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728F"/>
              </a:solidFill>
              <a:prstDash val="solid"/>
              <a:miter lim="400000"/>
            </a:ln>
          </a:top>
          <a:bottom>
            <a:ln w="12700" cap="flat">
              <a:solidFill>
                <a:srgbClr val="4F728F"/>
              </a:solidFill>
              <a:prstDash val="solid"/>
              <a:miter lim="400000"/>
            </a:ln>
          </a:bottom>
          <a:insideH>
            <a:ln w="12700" cap="flat">
              <a:solidFill>
                <a:srgbClr val="4F728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4DADF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47474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38EB0"/>
          </a:solidFill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747474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73D59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2F2F2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3C3C1D"/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insideV>
        </a:tcBdr>
        <a:fill>
          <a:solidFill>
            <a:srgbClr val="CFCDBB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C6C6C6"/>
              </a:solidFill>
              <a:prstDash val="solid"/>
              <a:miter lim="400000"/>
            </a:ln>
          </a:left>
          <a:right>
            <a:ln w="12700" cap="flat">
              <a:solidFill>
                <a:srgbClr val="C6C6C6"/>
              </a:solidFill>
              <a:prstDash val="solid"/>
              <a:miter lim="400000"/>
            </a:ln>
          </a:right>
          <a:top>
            <a:ln w="12700" cap="flat">
              <a:solidFill>
                <a:srgbClr val="656839"/>
              </a:solidFill>
              <a:prstDash val="solid"/>
              <a:miter lim="400000"/>
            </a:ln>
          </a:top>
          <a:bottom>
            <a:ln w="12700" cap="flat">
              <a:solidFill>
                <a:srgbClr val="3C3C1D"/>
              </a:solidFill>
              <a:prstDash val="solid"/>
              <a:miter lim="400000"/>
            </a:ln>
          </a:bottom>
          <a:insideH>
            <a:ln w="12700" cap="flat">
              <a:solidFill>
                <a:srgbClr val="C6C6C6"/>
              </a:solidFill>
              <a:prstDash val="solid"/>
              <a:miter lim="400000"/>
            </a:ln>
          </a:insideH>
          <a:insideV>
            <a:ln w="12700" cap="flat">
              <a:solidFill>
                <a:srgbClr val="C6C6C6"/>
              </a:solidFill>
              <a:prstDash val="solid"/>
              <a:miter lim="400000"/>
            </a:ln>
          </a:insideV>
        </a:tcBdr>
        <a:fill>
          <a:solidFill>
            <a:srgbClr val="E8E9E8"/>
          </a:solidFill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rgbClr val="3C3C1D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AAA485"/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insideV>
        </a:tcBdr>
        <a:fill>
          <a:solidFill>
            <a:srgbClr val="656839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C4C6C6"/>
              </a:solidFill>
              <a:prstDash val="solid"/>
              <a:miter lim="400000"/>
            </a:ln>
          </a:top>
          <a:bottom>
            <a:ln w="25400" cap="flat">
              <a:solidFill>
                <a:srgbClr val="C4C6C6"/>
              </a:solidFill>
              <a:prstDash val="solid"/>
              <a:miter lim="400000"/>
            </a:ln>
          </a:bottom>
          <a:insideH>
            <a:ln w="25400" cap="flat">
              <a:solidFill>
                <a:srgbClr val="C4C6C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1F1F1"/>
          </a:solidFill>
        </a:fill>
      </a:tcStyle>
    </a:wholeTbl>
    <a:band2H>
      <a:tcTxStyle/>
      <a:tcStyle>
        <a:tcBdr/>
        <a:fill>
          <a:solidFill>
            <a:srgbClr val="E4E4E0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515151"/>
              </a:solidFill>
              <a:prstDash val="solid"/>
              <a:miter lim="400000"/>
            </a:ln>
          </a:left>
          <a:right>
            <a:ln w="0" cap="flat">
              <a:noFill/>
              <a:miter lim="400000"/>
            </a:ln>
          </a:right>
          <a:top>
            <a:ln w="12700" cap="flat">
              <a:solidFill>
                <a:srgbClr val="7D7766"/>
              </a:solidFill>
              <a:prstDash val="solid"/>
              <a:miter lim="400000"/>
            </a:ln>
          </a:top>
          <a:bottom>
            <a:ln w="12700" cap="flat">
              <a:solidFill>
                <a:srgbClr val="7D7766"/>
              </a:solidFill>
              <a:prstDash val="solid"/>
              <a:miter lim="400000"/>
            </a:ln>
          </a:bottom>
          <a:insideH>
            <a:ln w="12700" cap="flat">
              <a:solidFill>
                <a:srgbClr val="7D776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F8B7E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747474"/>
              </a:solidFill>
              <a:prstDash val="solid"/>
              <a:miter lim="400000"/>
            </a:ln>
          </a:top>
          <a:bottom>
            <a:ln w="12700" cap="flat">
              <a:solidFill>
                <a:srgbClr val="515151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1F1F1"/>
          </a:solidFill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15151"/>
              </a:solidFill>
              <a:prstDash val="solid"/>
              <a:miter lim="400000"/>
            </a:ln>
          </a:top>
          <a:bottom>
            <a:ln w="254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E5A4C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747474"/>
              </a:solidFill>
              <a:prstDash val="solid"/>
              <a:miter lim="400000"/>
            </a:ln>
          </a:left>
          <a:right>
            <a:ln w="12700" cap="flat">
              <a:solidFill>
                <a:srgbClr val="747474"/>
              </a:solidFill>
              <a:prstDash val="solid"/>
              <a:miter lim="400000"/>
            </a:ln>
          </a:right>
          <a:top>
            <a:ln w="12700" cap="flat">
              <a:solidFill>
                <a:srgbClr val="747474"/>
              </a:solidFill>
              <a:prstDash val="solid"/>
              <a:miter lim="400000"/>
            </a:ln>
          </a:top>
          <a:bottom>
            <a:ln w="12700" cap="flat">
              <a:solidFill>
                <a:srgbClr val="747474"/>
              </a:solidFill>
              <a:prstDash val="solid"/>
              <a:miter lim="400000"/>
            </a:ln>
          </a:bottom>
          <a:insideH>
            <a:ln w="12700" cap="flat">
              <a:solidFill>
                <a:srgbClr val="747474"/>
              </a:solidFill>
              <a:prstDash val="solid"/>
              <a:miter lim="400000"/>
            </a:ln>
          </a:insideH>
          <a:insideV>
            <a:ln w="12700" cap="flat">
              <a:solidFill>
                <a:srgbClr val="74747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2F2F2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747474"/>
              </a:solidFill>
              <a:prstDash val="solid"/>
              <a:miter lim="400000"/>
            </a:ln>
          </a:left>
          <a:right>
            <a:ln w="12700" cap="flat">
              <a:solidFill>
                <a:srgbClr val="747474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747474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/>
          </a:solidFill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47474"/>
              </a:solidFill>
              <a:prstDash val="solid"/>
              <a:miter lim="400000"/>
            </a:ln>
          </a:top>
          <a:bottom>
            <a:ln w="12700" cap="flat">
              <a:solidFill>
                <a:srgbClr val="747474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777777"/>
      </a:tcTxStyle>
      <a:tcStyle>
        <a:tcBdr>
          <a:left>
            <a:ln w="12700" cap="flat">
              <a:solidFill>
                <a:srgbClr val="C9C9C9"/>
              </a:solidFill>
              <a:prstDash val="solid"/>
              <a:miter lim="400000"/>
            </a:ln>
          </a:left>
          <a:right>
            <a:ln w="12700" cap="flat">
              <a:solidFill>
                <a:srgbClr val="C9C9C9"/>
              </a:solidFill>
              <a:prstDash val="solid"/>
              <a:miter lim="400000"/>
            </a:ln>
          </a:right>
          <a:top>
            <a:ln w="12700" cap="flat">
              <a:solidFill>
                <a:srgbClr val="52525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2525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2525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C9C9C9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2D2D2">
              <a:alpha val="3000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555555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C9C9C9"/>
              </a:solidFill>
              <a:prstDash val="solid"/>
              <a:miter lim="400000"/>
            </a:ln>
          </a:top>
          <a:bottom>
            <a:ln w="12700" cap="flat">
              <a:solidFill>
                <a:srgbClr val="C9C9C9"/>
              </a:solidFill>
              <a:prstDash val="solid"/>
              <a:miter lim="400000"/>
            </a:ln>
          </a:bottom>
          <a:insideH>
            <a:ln w="12700" cap="flat">
              <a:solidFill>
                <a:srgbClr val="C9C9C9"/>
              </a:solidFill>
              <a:prstDash val="solid"/>
              <a:miter lim="400000"/>
            </a:ln>
          </a:insideH>
          <a:insideV>
            <a:ln w="12700" cap="flat">
              <a:solidFill>
                <a:srgbClr val="C9C9C9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555555"/>
      </a:tcTxStyle>
      <a:tcStyle>
        <a:tcBdr>
          <a:left>
            <a:ln w="12700" cap="flat">
              <a:solidFill>
                <a:srgbClr val="C9C9C9"/>
              </a:solidFill>
              <a:prstDash val="solid"/>
              <a:miter lim="400000"/>
            </a:ln>
          </a:left>
          <a:right>
            <a:ln w="12700" cap="flat">
              <a:solidFill>
                <a:srgbClr val="C9C9C9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C9C9C9"/>
              </a:solidFill>
              <a:prstDash val="solid"/>
              <a:miter lim="400000"/>
            </a:ln>
          </a:insideH>
          <a:insideV>
            <a:ln w="12700" cap="flat">
              <a:solidFill>
                <a:srgbClr val="C9C9C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555555"/>
      </a:tcTxStyle>
      <a:tcStyle>
        <a:tcBdr>
          <a:left>
            <a:ln w="12700" cap="flat">
              <a:solidFill>
                <a:srgbClr val="C9C9C9"/>
              </a:solidFill>
              <a:prstDash val="solid"/>
              <a:miter lim="400000"/>
            </a:ln>
          </a:left>
          <a:right>
            <a:ln w="12700" cap="flat">
              <a:solidFill>
                <a:srgbClr val="C9C9C9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C9C9C9"/>
              </a:solidFill>
              <a:prstDash val="solid"/>
              <a:miter lim="400000"/>
            </a:ln>
          </a:insideH>
          <a:insideV>
            <a:ln w="12700" cap="flat">
              <a:solidFill>
                <a:srgbClr val="C9C9C9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16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7" name="Shape 23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1586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"/>
          <p:cNvSpPr/>
          <p:nvPr/>
        </p:nvSpPr>
        <p:spPr>
          <a:xfrm>
            <a:off x="571500" y="4749800"/>
            <a:ext cx="11868094" cy="1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3" name="Title Text"/>
          <p:cNvSpPr txBox="1">
            <a:spLocks noGrp="1"/>
          </p:cNvSpPr>
          <p:nvPr>
            <p:ph type="title"/>
          </p:nvPr>
        </p:nvSpPr>
        <p:spPr>
          <a:xfrm>
            <a:off x="571500" y="1320800"/>
            <a:ext cx="11861800" cy="3175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571500" y="5016500"/>
            <a:ext cx="11861800" cy="1016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indent="2286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indent="4572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indent="6858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indent="9144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Line"/>
          <p:cNvSpPr/>
          <p:nvPr/>
        </p:nvSpPr>
        <p:spPr>
          <a:xfrm>
            <a:off x="7543800" y="7975599"/>
            <a:ext cx="1" cy="14225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3" name="Image"/>
          <p:cNvSpPr>
            <a:spLocks noGrp="1"/>
          </p:cNvSpPr>
          <p:nvPr>
            <p:ph type="pic" idx="21"/>
          </p:nvPr>
        </p:nvSpPr>
        <p:spPr>
          <a:xfrm>
            <a:off x="0" y="-25400"/>
            <a:ext cx="13004800" cy="77253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4" name="Title Text"/>
          <p:cNvSpPr txBox="1">
            <a:spLocks noGrp="1"/>
          </p:cNvSpPr>
          <p:nvPr>
            <p:ph type="title"/>
          </p:nvPr>
        </p:nvSpPr>
        <p:spPr>
          <a:xfrm>
            <a:off x="1409700" y="7785100"/>
            <a:ext cx="5791200" cy="1701800"/>
          </a:xfrm>
          <a:prstGeom prst="rect">
            <a:avLst/>
          </a:prstGeom>
        </p:spPr>
        <p:txBody>
          <a:bodyPr anchor="ctr"/>
          <a:lstStyle>
            <a:lvl1pPr algn="r"/>
          </a:lstStyle>
          <a:p>
            <a:r>
              <a:t>Title Text</a:t>
            </a:r>
          </a:p>
        </p:txBody>
      </p:sp>
      <p:sp>
        <p:nvSpPr>
          <p:cNvPr id="2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848600" y="8470900"/>
            <a:ext cx="4953000" cy="508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indent="2286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indent="4572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indent="6858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indent="9144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Text"/>
          <p:cNvSpPr txBox="1">
            <a:spLocks noGrp="1"/>
          </p:cNvSpPr>
          <p:nvPr>
            <p:ph type="title"/>
          </p:nvPr>
        </p:nvSpPr>
        <p:spPr>
          <a:xfrm>
            <a:off x="571500" y="3289300"/>
            <a:ext cx="11861800" cy="3175000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Line"/>
          <p:cNvSpPr/>
          <p:nvPr/>
        </p:nvSpPr>
        <p:spPr>
          <a:xfrm>
            <a:off x="571500" y="4864100"/>
            <a:ext cx="5334476" cy="58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42" name="Image"/>
          <p:cNvSpPr>
            <a:spLocks noGrp="1"/>
          </p:cNvSpPr>
          <p:nvPr>
            <p:ph type="pic" idx="21"/>
          </p:nvPr>
        </p:nvSpPr>
        <p:spPr>
          <a:xfrm>
            <a:off x="4775200" y="0"/>
            <a:ext cx="15392400" cy="97663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3" name="Title Text"/>
          <p:cNvSpPr txBox="1">
            <a:spLocks noGrp="1"/>
          </p:cNvSpPr>
          <p:nvPr>
            <p:ph type="title"/>
          </p:nvPr>
        </p:nvSpPr>
        <p:spPr>
          <a:xfrm>
            <a:off x="571500" y="1435100"/>
            <a:ext cx="5334000" cy="3175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571500" y="5130800"/>
            <a:ext cx="5334000" cy="3175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indent="2286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indent="4572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indent="6858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indent="9144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Line"/>
          <p:cNvSpPr/>
          <p:nvPr/>
        </p:nvSpPr>
        <p:spPr>
          <a:xfrm>
            <a:off x="571500" y="1968500"/>
            <a:ext cx="5073394" cy="133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70" name="Image"/>
          <p:cNvSpPr>
            <a:spLocks noGrp="1"/>
          </p:cNvSpPr>
          <p:nvPr>
            <p:ph type="pic" idx="21"/>
          </p:nvPr>
        </p:nvSpPr>
        <p:spPr>
          <a:xfrm>
            <a:off x="6477000" y="-152400"/>
            <a:ext cx="6654800" cy="990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71" name="Title Text"/>
          <p:cNvSpPr txBox="1">
            <a:spLocks noGrp="1"/>
          </p:cNvSpPr>
          <p:nvPr>
            <p:ph type="title"/>
          </p:nvPr>
        </p:nvSpPr>
        <p:spPr>
          <a:xfrm>
            <a:off x="571500" y="330200"/>
            <a:ext cx="5080000" cy="1397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72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71500" y="2222500"/>
            <a:ext cx="5080000" cy="6667500"/>
          </a:xfrm>
          <a:prstGeom prst="rect">
            <a:avLst/>
          </a:prstGeom>
        </p:spPr>
        <p:txBody>
          <a:bodyPr/>
          <a:lstStyle>
            <a:lvl1pPr marL="3302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6604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9906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3208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16510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10743" y="9194800"/>
            <a:ext cx="312014" cy="299822"/>
          </a:xfrm>
          <a:prstGeom prst="rect">
            <a:avLst/>
          </a:prstGeom>
        </p:spPr>
        <p:txBody>
          <a:bodyPr/>
          <a:lstStyle>
            <a:lvl1pPr algn="l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Body Level One…"/>
          <p:cNvSpPr txBox="1">
            <a:spLocks noGrp="1"/>
          </p:cNvSpPr>
          <p:nvPr>
            <p:ph type="body" idx="1"/>
          </p:nvPr>
        </p:nvSpPr>
        <p:spPr>
          <a:xfrm>
            <a:off x="889000" y="889000"/>
            <a:ext cx="11214100" cy="79629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Line"/>
          <p:cNvSpPr/>
          <p:nvPr/>
        </p:nvSpPr>
        <p:spPr>
          <a:xfrm flipH="1">
            <a:off x="9055098" y="508000"/>
            <a:ext cx="128" cy="7975631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9" name="Line"/>
          <p:cNvSpPr/>
          <p:nvPr/>
        </p:nvSpPr>
        <p:spPr>
          <a:xfrm>
            <a:off x="9055096" y="4464050"/>
            <a:ext cx="3448503" cy="5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0" name="Image"/>
          <p:cNvSpPr>
            <a:spLocks noGrp="1"/>
          </p:cNvSpPr>
          <p:nvPr>
            <p:ph type="pic" sz="half" idx="21"/>
          </p:nvPr>
        </p:nvSpPr>
        <p:spPr>
          <a:xfrm>
            <a:off x="9168011" y="4584788"/>
            <a:ext cx="6506665" cy="43434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1" name="Image"/>
          <p:cNvSpPr>
            <a:spLocks noGrp="1"/>
          </p:cNvSpPr>
          <p:nvPr>
            <p:ph type="pic" sz="quarter" idx="22"/>
          </p:nvPr>
        </p:nvSpPr>
        <p:spPr>
          <a:xfrm>
            <a:off x="9182100" y="-101600"/>
            <a:ext cx="3365500" cy="5003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2" name="Image"/>
          <p:cNvSpPr>
            <a:spLocks noGrp="1"/>
          </p:cNvSpPr>
          <p:nvPr>
            <p:ph type="pic" idx="23"/>
          </p:nvPr>
        </p:nvSpPr>
        <p:spPr>
          <a:xfrm>
            <a:off x="-800100" y="469900"/>
            <a:ext cx="11049000" cy="805399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520700" y="8661400"/>
            <a:ext cx="8369300" cy="9398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indent="2286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indent="4572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indent="6858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indent="9144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–Johnny Appleseed"/>
          <p:cNvSpPr txBox="1">
            <a:spLocks noGrp="1"/>
          </p:cNvSpPr>
          <p:nvPr>
            <p:ph type="body" sz="quarter" idx="21"/>
          </p:nvPr>
        </p:nvSpPr>
        <p:spPr>
          <a:xfrm>
            <a:off x="1270000" y="6362700"/>
            <a:ext cx="10464800" cy="49842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 defTabSz="457200">
              <a:spcBef>
                <a:spcPts val="0"/>
              </a:spcBef>
              <a:buSzTx/>
              <a:buFontTx/>
              <a:buNone/>
              <a:defRPr sz="2600">
                <a:solidFill>
                  <a:srgbClr val="00000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102" name="“Type a quote here.”"/>
          <p:cNvSpPr txBox="1">
            <a:spLocks noGrp="1"/>
          </p:cNvSpPr>
          <p:nvPr>
            <p:ph type="body" sz="quarter" idx="22"/>
          </p:nvPr>
        </p:nvSpPr>
        <p:spPr>
          <a:xfrm>
            <a:off x="1270000" y="4292600"/>
            <a:ext cx="10464800" cy="711200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ctr" defTabSz="457200">
              <a:spcBef>
                <a:spcPts val="2400"/>
              </a:spcBef>
              <a:buSzTx/>
              <a:buFontTx/>
              <a:buNone/>
              <a:defRPr sz="4000"/>
            </a:lvl1pPr>
          </a:lstStyle>
          <a:p>
            <a:r>
              <a:t>“Type a quote here.”</a:t>
            </a:r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Image"/>
          <p:cNvSpPr>
            <a:spLocks noGrp="1"/>
          </p:cNvSpPr>
          <p:nvPr>
            <p:ph type="pic" idx="21"/>
          </p:nvPr>
        </p:nvSpPr>
        <p:spPr>
          <a:xfrm>
            <a:off x="-177800" y="0"/>
            <a:ext cx="133731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Body Level One…"/>
          <p:cNvSpPr txBox="1">
            <a:spLocks noGrp="1"/>
          </p:cNvSpPr>
          <p:nvPr>
            <p:ph type="body" idx="1"/>
          </p:nvPr>
        </p:nvSpPr>
        <p:spPr>
          <a:xfrm>
            <a:off x="650239" y="2275839"/>
            <a:ext cx="11704322" cy="6436927"/>
          </a:xfrm>
          <a:prstGeom prst="rect">
            <a:avLst/>
          </a:prstGeom>
        </p:spPr>
        <p:txBody>
          <a:bodyPr lIns="65023" tIns="65023" rIns="65023" bIns="65023"/>
          <a:lstStyle>
            <a:lvl1pPr marL="471487" indent="-471487" defTabSz="1300480">
              <a:spcBef>
                <a:spcPts val="1000"/>
              </a:spcBef>
              <a:buSzPct val="100000"/>
              <a:buFont typeface="Arial"/>
              <a:defRPr sz="4400">
                <a:solidFill>
                  <a:srgbClr val="000000"/>
                </a:solidFill>
                <a:latin typeface="맑은 고딕"/>
                <a:ea typeface="맑은 고딕"/>
                <a:cs typeface="맑은 고딕"/>
                <a:sym typeface="맑은 고딕"/>
              </a:defRPr>
            </a:lvl1pPr>
            <a:lvl2pPr marL="906235" indent="-449035" defTabSz="1300480">
              <a:spcBef>
                <a:spcPts val="1000"/>
              </a:spcBef>
              <a:buSzPct val="100000"/>
              <a:buFont typeface="Arial"/>
              <a:buChar char="–"/>
              <a:defRPr sz="4400">
                <a:solidFill>
                  <a:srgbClr val="000000"/>
                </a:solidFill>
                <a:latin typeface="맑은 고딕"/>
                <a:ea typeface="맑은 고딕"/>
                <a:cs typeface="맑은 고딕"/>
                <a:sym typeface="맑은 고딕"/>
              </a:defRPr>
            </a:lvl2pPr>
            <a:lvl3pPr marL="1333500" indent="-419100" defTabSz="1300480">
              <a:spcBef>
                <a:spcPts val="1000"/>
              </a:spcBef>
              <a:buSzPct val="100000"/>
              <a:buFont typeface="Arial"/>
              <a:defRPr sz="4400">
                <a:solidFill>
                  <a:srgbClr val="000000"/>
                </a:solidFill>
                <a:latin typeface="맑은 고딕"/>
                <a:ea typeface="맑은 고딕"/>
                <a:cs typeface="맑은 고딕"/>
                <a:sym typeface="맑은 고딕"/>
              </a:defRPr>
            </a:lvl3pPr>
            <a:lvl4pPr marL="1874520" indent="-502920" defTabSz="1300480">
              <a:spcBef>
                <a:spcPts val="1000"/>
              </a:spcBef>
              <a:buSzPct val="100000"/>
              <a:buFont typeface="Arial"/>
              <a:buChar char="–"/>
              <a:defRPr sz="4400">
                <a:solidFill>
                  <a:srgbClr val="000000"/>
                </a:solidFill>
                <a:latin typeface="맑은 고딕"/>
                <a:ea typeface="맑은 고딕"/>
                <a:cs typeface="맑은 고딕"/>
                <a:sym typeface="맑은 고딕"/>
              </a:defRPr>
            </a:lvl4pPr>
            <a:lvl5pPr marL="2331720" indent="-502920" defTabSz="1300480">
              <a:spcBef>
                <a:spcPts val="1000"/>
              </a:spcBef>
              <a:buSzPct val="100000"/>
              <a:buFont typeface="Arial"/>
              <a:buChar char="»"/>
              <a:defRPr sz="4400">
                <a:solidFill>
                  <a:srgbClr val="000000"/>
                </a:solidFill>
                <a:latin typeface="맑은 고딕"/>
                <a:ea typeface="맑은 고딕"/>
                <a:cs typeface="맑은 고딕"/>
                <a:sym typeface="맑은 고딕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621269" y="9375669"/>
            <a:ext cx="368769" cy="371349"/>
          </a:xfrm>
          <a:prstGeom prst="rect">
            <a:avLst/>
          </a:prstGeom>
        </p:spPr>
        <p:txBody>
          <a:bodyPr lIns="65023" tIns="65023" rIns="65023" bIns="65023"/>
          <a:lstStyle>
            <a:lvl1pPr defTabSz="1300480">
              <a:defRPr sz="1600">
                <a:latin typeface="맑은 고딕"/>
                <a:ea typeface="맑은 고딕"/>
                <a:cs typeface="맑은 고딕"/>
                <a:sym typeface="맑은 고딕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grpSp>
        <p:nvGrpSpPr>
          <p:cNvPr id="132" name="그룹 6"/>
          <p:cNvGrpSpPr/>
          <p:nvPr/>
        </p:nvGrpSpPr>
        <p:grpSpPr>
          <a:xfrm>
            <a:off x="0" y="-13"/>
            <a:ext cx="13004808" cy="1332188"/>
            <a:chOff x="0" y="-8"/>
            <a:chExt cx="13004807" cy="1332186"/>
          </a:xfrm>
        </p:grpSpPr>
        <p:sp>
          <p:nvSpPr>
            <p:cNvPr id="127" name="직사각형 7"/>
            <p:cNvSpPr/>
            <p:nvPr/>
          </p:nvSpPr>
          <p:spPr>
            <a:xfrm>
              <a:off x="0" y="-1"/>
              <a:ext cx="13004801" cy="1292403"/>
            </a:xfrm>
            <a:prstGeom prst="rect">
              <a:avLst/>
            </a:prstGeom>
            <a:solidFill>
              <a:srgbClr val="002060"/>
            </a:solidFill>
            <a:ln w="12700" cap="flat">
              <a:noFill/>
              <a:miter lim="400000"/>
            </a:ln>
            <a:effectLst/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400">
                  <a:solidFill>
                    <a:srgbClr val="FFFFFF"/>
                  </a:solidFill>
                  <a:latin typeface="맑은 고딕"/>
                  <a:ea typeface="맑은 고딕"/>
                  <a:cs typeface="맑은 고딕"/>
                  <a:sym typeface="맑은 고딕"/>
                </a:defRPr>
              </a:pPr>
              <a:endParaRPr/>
            </a:p>
          </p:txBody>
        </p:sp>
        <p:grpSp>
          <p:nvGrpSpPr>
            <p:cNvPr id="130" name="그룹 8"/>
            <p:cNvGrpSpPr/>
            <p:nvPr/>
          </p:nvGrpSpPr>
          <p:grpSpPr>
            <a:xfrm>
              <a:off x="0" y="-9"/>
              <a:ext cx="13004809" cy="1087582"/>
              <a:chOff x="0" y="-3"/>
              <a:chExt cx="13004807" cy="1087580"/>
            </a:xfrm>
          </p:grpSpPr>
          <p:sp>
            <p:nvSpPr>
              <p:cNvPr id="128" name="직사각형 10"/>
              <p:cNvSpPr/>
              <p:nvPr/>
            </p:nvSpPr>
            <p:spPr>
              <a:xfrm>
                <a:off x="0" y="0"/>
                <a:ext cx="9881976" cy="268289"/>
              </a:xfrm>
              <a:prstGeom prst="rect">
                <a:avLst/>
              </a:prstGeom>
              <a:blipFill rotWithShape="1">
                <a:blip r:embed="rId2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65023" tIns="65023" rIns="65023" bIns="65023" numCol="1" anchor="ctr">
                <a:noAutofit/>
              </a:bodyPr>
              <a:lstStyle/>
              <a:p>
                <a:pPr defTabSz="1300480">
                  <a:defRPr sz="2400">
                    <a:solidFill>
                      <a:srgbClr val="FFFFFF"/>
                    </a:solidFill>
                    <a:latin typeface="맑은 고딕"/>
                    <a:ea typeface="맑은 고딕"/>
                    <a:cs typeface="맑은 고딕"/>
                    <a:sym typeface="맑은 고딕"/>
                  </a:defRPr>
                </a:pPr>
                <a:endParaRPr/>
              </a:p>
            </p:txBody>
          </p:sp>
          <p:sp>
            <p:nvSpPr>
              <p:cNvPr id="129" name="순서도: 수동 입력 11"/>
              <p:cNvSpPr/>
              <p:nvPr/>
            </p:nvSpPr>
            <p:spPr>
              <a:xfrm rot="16200000">
                <a:off x="10489955" y="-1427276"/>
                <a:ext cx="1087582" cy="39421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432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blipFill rotWithShape="1">
                <a:blip r:embed="rId2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/>
            </p:spPr>
            <p:txBody>
              <a:bodyPr wrap="square" lIns="65023" tIns="65023" rIns="65023" bIns="65023" numCol="1" anchor="ctr">
                <a:noAutofit/>
              </a:bodyPr>
              <a:lstStyle/>
              <a:p>
                <a:pPr defTabSz="1300480">
                  <a:defRPr sz="2400">
                    <a:solidFill>
                      <a:srgbClr val="FFFFFF"/>
                    </a:solidFill>
                    <a:latin typeface="맑은 고딕"/>
                    <a:ea typeface="맑은 고딕"/>
                    <a:cs typeface="맑은 고딕"/>
                    <a:sym typeface="맑은 고딕"/>
                  </a:defRPr>
                </a:pPr>
                <a:endParaRPr/>
              </a:p>
            </p:txBody>
          </p:sp>
        </p:grpSp>
        <p:pic>
          <p:nvPicPr>
            <p:cNvPr id="131" name="Picture 3" descr="Picture 3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0291621" y="978"/>
              <a:ext cx="2233599" cy="13312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Line"/>
          <p:cNvSpPr/>
          <p:nvPr/>
        </p:nvSpPr>
        <p:spPr>
          <a:xfrm>
            <a:off x="571500" y="4749800"/>
            <a:ext cx="11868094" cy="1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0" name="Title Text"/>
          <p:cNvSpPr txBox="1">
            <a:spLocks noGrp="1"/>
          </p:cNvSpPr>
          <p:nvPr>
            <p:ph type="title"/>
          </p:nvPr>
        </p:nvSpPr>
        <p:spPr>
          <a:xfrm>
            <a:off x="571500" y="1320800"/>
            <a:ext cx="11861800" cy="3175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5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571500" y="5016500"/>
            <a:ext cx="11861800" cy="1016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indent="2286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indent="4572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indent="6858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indent="91440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268199" y="9199778"/>
            <a:ext cx="312015" cy="299822"/>
          </a:xfrm>
          <a:prstGeom prst="rect">
            <a:avLst/>
          </a:prstGeom>
        </p:spPr>
        <p:txBody>
          <a:bodyPr anchor="b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Line"/>
          <p:cNvSpPr/>
          <p:nvPr/>
        </p:nvSpPr>
        <p:spPr>
          <a:xfrm>
            <a:off x="571500" y="1968500"/>
            <a:ext cx="11868106" cy="1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6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268199" y="9199778"/>
            <a:ext cx="312015" cy="299822"/>
          </a:xfrm>
          <a:prstGeom prst="rect">
            <a:avLst/>
          </a:prstGeom>
        </p:spPr>
        <p:txBody>
          <a:bodyPr anchor="b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Line"/>
          <p:cNvSpPr/>
          <p:nvPr/>
        </p:nvSpPr>
        <p:spPr>
          <a:xfrm>
            <a:off x="571500" y="1968500"/>
            <a:ext cx="5073394" cy="133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9" name="Image"/>
          <p:cNvSpPr>
            <a:spLocks noGrp="1"/>
          </p:cNvSpPr>
          <p:nvPr>
            <p:ph type="pic" idx="21"/>
          </p:nvPr>
        </p:nvSpPr>
        <p:spPr>
          <a:xfrm>
            <a:off x="6477000" y="-152400"/>
            <a:ext cx="6654800" cy="990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70" name="Title Text"/>
          <p:cNvSpPr txBox="1">
            <a:spLocks noGrp="1"/>
          </p:cNvSpPr>
          <p:nvPr>
            <p:ph type="title"/>
          </p:nvPr>
        </p:nvSpPr>
        <p:spPr>
          <a:xfrm>
            <a:off x="571500" y="330200"/>
            <a:ext cx="5080000" cy="1397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71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71500" y="2222500"/>
            <a:ext cx="5080000" cy="6667500"/>
          </a:xfrm>
          <a:prstGeom prst="rect">
            <a:avLst/>
          </a:prstGeom>
        </p:spPr>
        <p:txBody>
          <a:bodyPr/>
          <a:lstStyle>
            <a:lvl1pPr marL="3302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6604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9906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3208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1651000" indent="-330200">
              <a:spcBef>
                <a:spcPts val="3000"/>
              </a:spcBef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10743" y="9199778"/>
            <a:ext cx="312014" cy="299822"/>
          </a:xfrm>
          <a:prstGeom prst="rect">
            <a:avLst/>
          </a:prstGeom>
        </p:spPr>
        <p:txBody>
          <a:bodyPr anchor="b"/>
          <a:lstStyle>
            <a:lvl1pPr algn="l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Line"/>
          <p:cNvSpPr/>
          <p:nvPr/>
        </p:nvSpPr>
        <p:spPr>
          <a:xfrm>
            <a:off x="568347" y="1320800"/>
            <a:ext cx="11868106" cy="1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80" name="Title Text"/>
          <p:cNvSpPr txBox="1">
            <a:spLocks noGrp="1"/>
          </p:cNvSpPr>
          <p:nvPr>
            <p:ph type="title"/>
          </p:nvPr>
        </p:nvSpPr>
        <p:spPr>
          <a:xfrm>
            <a:off x="571500" y="-190500"/>
            <a:ext cx="11861800" cy="1397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81" name="Body Level One…"/>
          <p:cNvSpPr txBox="1">
            <a:spLocks noGrp="1"/>
          </p:cNvSpPr>
          <p:nvPr>
            <p:ph type="body" idx="1"/>
          </p:nvPr>
        </p:nvSpPr>
        <p:spPr>
          <a:xfrm>
            <a:off x="571500" y="1543050"/>
            <a:ext cx="11861800" cy="7373492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268199" y="9199778"/>
            <a:ext cx="312015" cy="299822"/>
          </a:xfrm>
          <a:prstGeom prst="rect">
            <a:avLst/>
          </a:prstGeom>
        </p:spPr>
        <p:txBody>
          <a:bodyPr anchor="b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Line"/>
          <p:cNvSpPr/>
          <p:nvPr/>
        </p:nvSpPr>
        <p:spPr>
          <a:xfrm>
            <a:off x="571500" y="1968500"/>
            <a:ext cx="11868106" cy="1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9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9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9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268199" y="9199778"/>
            <a:ext cx="312015" cy="299822"/>
          </a:xfrm>
          <a:prstGeom prst="rect">
            <a:avLst/>
          </a:prstGeom>
        </p:spPr>
        <p:txBody>
          <a:bodyPr anchor="b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Line"/>
          <p:cNvSpPr/>
          <p:nvPr/>
        </p:nvSpPr>
        <p:spPr>
          <a:xfrm>
            <a:off x="571500" y="4749800"/>
            <a:ext cx="11868094" cy="1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00" name="Title Text"/>
          <p:cNvSpPr txBox="1">
            <a:spLocks noGrp="1"/>
          </p:cNvSpPr>
          <p:nvPr>
            <p:ph type="title"/>
          </p:nvPr>
        </p:nvSpPr>
        <p:spPr>
          <a:xfrm>
            <a:off x="571500" y="1320800"/>
            <a:ext cx="11861800" cy="3175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0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571500" y="5016500"/>
            <a:ext cx="11861800" cy="1016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indent="0">
              <a:spcBef>
                <a:spcPts val="0"/>
              </a:spcBef>
              <a:buSzTx/>
              <a:buFontTx/>
              <a:buNone/>
              <a:defRPr sz="2600">
                <a:latin typeface="Helvetica Neue"/>
                <a:ea typeface="Helvetica Neue"/>
                <a:cs typeface="Helvetica Neue"/>
                <a:sym typeface="Helvetica Neue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268199" y="9199778"/>
            <a:ext cx="312015" cy="299822"/>
          </a:xfrm>
          <a:prstGeom prst="rect">
            <a:avLst/>
          </a:prstGeom>
        </p:spPr>
        <p:txBody>
          <a:bodyPr anchor="b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o ligo-vir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Line"/>
          <p:cNvSpPr/>
          <p:nvPr/>
        </p:nvSpPr>
        <p:spPr>
          <a:xfrm flipV="1">
            <a:off x="1054100" y="1815926"/>
            <a:ext cx="10883900" cy="174"/>
          </a:xfrm>
          <a:prstGeom prst="line">
            <a:avLst/>
          </a:prstGeom>
          <a:ln w="25400">
            <a:solidFill>
              <a:srgbClr val="000000">
                <a:alpha val="5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Apple SD 산돌고딕 Neo 일반체"/>
                <a:ea typeface="Apple SD 산돌고딕 Neo 일반체"/>
                <a:cs typeface="Apple SD 산돌고딕 Neo 일반체"/>
                <a:sym typeface="Apple SD 산돌고딕 Neo 일반체"/>
              </a:defRPr>
            </a:pPr>
            <a:endParaRPr/>
          </a:p>
        </p:txBody>
      </p:sp>
      <p:sp>
        <p:nvSpPr>
          <p:cNvPr id="210" name="Line"/>
          <p:cNvSpPr/>
          <p:nvPr/>
        </p:nvSpPr>
        <p:spPr>
          <a:xfrm flipV="1">
            <a:off x="1054100" y="1879558"/>
            <a:ext cx="10883900" cy="183"/>
          </a:xfrm>
          <a:prstGeom prst="line">
            <a:avLst/>
          </a:prstGeom>
          <a:ln w="25400">
            <a:solidFill>
              <a:srgbClr val="000000">
                <a:alpha val="5000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Apple SD 산돌고딕 Neo 일반체"/>
                <a:ea typeface="Apple SD 산돌고딕 Neo 일반체"/>
                <a:cs typeface="Apple SD 산돌고딕 Neo 일반체"/>
                <a:sym typeface="Apple SD 산돌고딕 Neo 일반체"/>
              </a:defRPr>
            </a:pPr>
            <a:endParaRPr/>
          </a:p>
        </p:txBody>
      </p:sp>
      <p:sp>
        <p:nvSpPr>
          <p:cNvPr id="211" name="Title Text"/>
          <p:cNvSpPr txBox="1">
            <a:spLocks noGrp="1"/>
          </p:cNvSpPr>
          <p:nvPr>
            <p:ph type="title"/>
          </p:nvPr>
        </p:nvSpPr>
        <p:spPr>
          <a:xfrm>
            <a:off x="1054100" y="660400"/>
            <a:ext cx="10896600" cy="11176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50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t>Title Text</a:t>
            </a:r>
          </a:p>
        </p:txBody>
      </p:sp>
      <p:sp>
        <p:nvSpPr>
          <p:cNvPr id="212" name="Body Level One…"/>
          <p:cNvSpPr txBox="1">
            <a:spLocks noGrp="1"/>
          </p:cNvSpPr>
          <p:nvPr>
            <p:ph type="body" idx="1"/>
          </p:nvPr>
        </p:nvSpPr>
        <p:spPr>
          <a:xfrm>
            <a:off x="1028700" y="1981200"/>
            <a:ext cx="10947400" cy="7251700"/>
          </a:xfrm>
          <a:prstGeom prst="rect">
            <a:avLst/>
          </a:prstGeom>
        </p:spPr>
        <p:txBody>
          <a:bodyPr>
            <a:noAutofit/>
          </a:bodyPr>
          <a:lstStyle>
            <a:lvl1pPr marL="889000" indent="-571500">
              <a:spcBef>
                <a:spcPts val="2400"/>
              </a:spcBef>
              <a:buSzPct val="100000"/>
              <a:buFontTx/>
              <a:buAutoNum type="arabicPeriod"/>
              <a:defRPr sz="2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1333500" indent="-571500">
              <a:spcBef>
                <a:spcPts val="2400"/>
              </a:spcBef>
              <a:buSzPct val="125000"/>
              <a:buFontTx/>
              <a:buChar char="-"/>
              <a:defRPr sz="2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778000" indent="-571500">
              <a:spcBef>
                <a:spcPts val="2400"/>
              </a:spcBef>
              <a:buSzPct val="100000"/>
              <a:buFontTx/>
              <a:buAutoNum type="arabicPeriod"/>
              <a:defRPr sz="2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2222500" indent="-571500">
              <a:spcBef>
                <a:spcPts val="2400"/>
              </a:spcBef>
              <a:buSzPct val="100000"/>
              <a:buFontTx/>
              <a:buAutoNum type="arabicPeriod"/>
              <a:defRPr sz="2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667000" indent="-571500">
              <a:spcBef>
                <a:spcPts val="2400"/>
              </a:spcBef>
              <a:buSzPct val="100000"/>
              <a:buFontTx/>
              <a:buAutoNum type="arabicPeriod"/>
              <a:defRPr sz="2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24600" y="9258300"/>
            <a:ext cx="342900" cy="368300"/>
          </a:xfrm>
          <a:prstGeom prst="rect">
            <a:avLst/>
          </a:prstGeom>
        </p:spPr>
        <p:txBody>
          <a:bodyPr/>
          <a:lstStyle>
            <a:lvl1pPr algn="ctr">
              <a:defRPr sz="18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-1"/>
            <a:ext cx="13004801" cy="1490135"/>
          </a:xfrm>
          <a:prstGeom prst="rect">
            <a:avLst/>
          </a:prstGeom>
          <a:ln w="12700">
            <a:miter lim="400000"/>
          </a:ln>
        </p:spPr>
      </p:pic>
      <p:sp>
        <p:nvSpPr>
          <p:cNvPr id="22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8611" y="9124778"/>
            <a:ext cx="345949" cy="350017"/>
          </a:xfrm>
          <a:prstGeom prst="rect">
            <a:avLst/>
          </a:prstGeom>
        </p:spPr>
        <p:txBody>
          <a:bodyPr lIns="65023" tIns="65023" rIns="65023" bIns="65023" anchor="ctr"/>
          <a:lstStyle>
            <a:lvl1pPr defTabSz="1300480">
              <a:defRPr sz="1600">
                <a:solidFill>
                  <a:srgbClr val="898989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Line"/>
          <p:cNvSpPr/>
          <p:nvPr/>
        </p:nvSpPr>
        <p:spPr>
          <a:xfrm>
            <a:off x="571500" y="1574800"/>
            <a:ext cx="11861800" cy="0"/>
          </a:xfrm>
          <a:prstGeom prst="line">
            <a:avLst/>
          </a:prstGeom>
          <a:ln w="38100" cap="rnd">
            <a:solidFill>
              <a:srgbClr val="747676"/>
            </a:solidFill>
            <a:custDash>
              <a:ds d="100000" sp="200000"/>
            </a:custDash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229" name="Title Text"/>
          <p:cNvSpPr txBox="1">
            <a:spLocks noGrp="1"/>
          </p:cNvSpPr>
          <p:nvPr>
            <p:ph type="title"/>
          </p:nvPr>
        </p:nvSpPr>
        <p:spPr>
          <a:xfrm>
            <a:off x="571500" y="723900"/>
            <a:ext cx="11861800" cy="723900"/>
          </a:xfrm>
          <a:prstGeom prst="rect">
            <a:avLst/>
          </a:prstGeom>
        </p:spPr>
        <p:txBody>
          <a:bodyPr anchor="t"/>
          <a:lstStyle>
            <a:lvl1pPr>
              <a:spcBef>
                <a:spcPts val="2300"/>
              </a:spcBef>
              <a:defRPr sz="5200" cap="all">
                <a:solidFill>
                  <a:srgbClr val="747676"/>
                </a:solidFill>
                <a:latin typeface="DIN Condensed Bold"/>
                <a:ea typeface="DIN Condensed Bold"/>
                <a:cs typeface="DIN Condensed Bold"/>
                <a:sym typeface="DIN Condensed Bold"/>
              </a:defRPr>
            </a:lvl1pPr>
          </a:lstStyle>
          <a:p>
            <a:r>
              <a:t>Title Text</a:t>
            </a:r>
          </a:p>
        </p:txBody>
      </p:sp>
      <p:sp>
        <p:nvSpPr>
          <p:cNvPr id="23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81047" y="9194800"/>
            <a:ext cx="309365" cy="342900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rgbClr val="747676"/>
                </a:solidFill>
                <a:latin typeface="DIN Alternate Bold"/>
                <a:ea typeface="DIN Alternate Bold"/>
                <a:cs typeface="DIN Alternate Bold"/>
                <a:sym typeface="DIN Alternate Bold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D8C92-3C4E-4B9A-8443-9BFB87AB2DE3}" type="datetimeFigureOut">
              <a:rPr lang="ko-KR" altLang="en-US" smtClean="0"/>
              <a:t>2022-01-18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2208317" y="9194800"/>
            <a:ext cx="371897" cy="318036"/>
          </a:xfrm>
        </p:spPr>
        <p:txBody>
          <a:bodyPr/>
          <a:lstStyle/>
          <a:p>
            <a:fld id="{0B5DF7B5-4F09-4437-937C-58F86FCF67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9189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"/>
          <p:cNvSpPr/>
          <p:nvPr/>
        </p:nvSpPr>
        <p:spPr>
          <a:xfrm>
            <a:off x="571500" y="1968500"/>
            <a:ext cx="11868106" cy="1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50800" tIns="50800" rIns="50800" bIns="50800" anchor="ctr"/>
          <a:lstStyle/>
          <a:p>
            <a:pPr algn="l"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571500" y="330200"/>
            <a:ext cx="11861800" cy="139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Body Level One…"/>
          <p:cNvSpPr txBox="1">
            <a:spLocks noGrp="1"/>
          </p:cNvSpPr>
          <p:nvPr>
            <p:ph type="body" idx="1"/>
          </p:nvPr>
        </p:nvSpPr>
        <p:spPr>
          <a:xfrm>
            <a:off x="571500" y="2222500"/>
            <a:ext cx="11861800" cy="666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268199" y="9194800"/>
            <a:ext cx="312015" cy="299822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r">
              <a:defRPr sz="1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1" r:id="rId22"/>
    <p:sldLayoutId id="2147483672" r:id="rId23"/>
  </p:sldLayoutIdLst>
  <p:transition spd="med"/>
  <p:txStyles>
    <p:titleStyle>
      <a:lvl1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Light"/>
        </a:defRPr>
      </a:lvl9pPr>
    </p:titleStyle>
    <p:bodyStyle>
      <a:lvl1pPr marL="457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solidFill>
            <a:srgbClr val="747474"/>
          </a:solidFill>
          <a:uFillTx/>
          <a:latin typeface="+mn-lt"/>
          <a:ea typeface="+mn-ea"/>
          <a:cs typeface="+mn-cs"/>
          <a:sym typeface="Helvetica Neue Light"/>
        </a:defRPr>
      </a:lvl1pPr>
      <a:lvl2pPr marL="914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solidFill>
            <a:srgbClr val="747474"/>
          </a:solidFill>
          <a:uFillTx/>
          <a:latin typeface="+mn-lt"/>
          <a:ea typeface="+mn-ea"/>
          <a:cs typeface="+mn-cs"/>
          <a:sym typeface="Helvetica Neue Light"/>
        </a:defRPr>
      </a:lvl2pPr>
      <a:lvl3pPr marL="1371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solidFill>
            <a:srgbClr val="747474"/>
          </a:solidFill>
          <a:uFillTx/>
          <a:latin typeface="+mn-lt"/>
          <a:ea typeface="+mn-ea"/>
          <a:cs typeface="+mn-cs"/>
          <a:sym typeface="Helvetica Neue Light"/>
        </a:defRPr>
      </a:lvl3pPr>
      <a:lvl4pPr marL="1828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solidFill>
            <a:srgbClr val="747474"/>
          </a:solidFill>
          <a:uFillTx/>
          <a:latin typeface="+mn-lt"/>
          <a:ea typeface="+mn-ea"/>
          <a:cs typeface="+mn-cs"/>
          <a:sym typeface="Helvetica Neue Light"/>
        </a:defRPr>
      </a:lvl4pPr>
      <a:lvl5pPr marL="22860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solidFill>
            <a:srgbClr val="747474"/>
          </a:solidFill>
          <a:uFillTx/>
          <a:latin typeface="+mn-lt"/>
          <a:ea typeface="+mn-ea"/>
          <a:cs typeface="+mn-cs"/>
          <a:sym typeface="Helvetica Neue Light"/>
        </a:defRPr>
      </a:lvl5pPr>
      <a:lvl6pPr marL="2743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solidFill>
            <a:srgbClr val="747474"/>
          </a:solidFill>
          <a:uFillTx/>
          <a:latin typeface="+mn-lt"/>
          <a:ea typeface="+mn-ea"/>
          <a:cs typeface="+mn-cs"/>
          <a:sym typeface="Helvetica Neue Light"/>
        </a:defRPr>
      </a:lvl6pPr>
      <a:lvl7pPr marL="3200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solidFill>
            <a:srgbClr val="747474"/>
          </a:solidFill>
          <a:uFillTx/>
          <a:latin typeface="+mn-lt"/>
          <a:ea typeface="+mn-ea"/>
          <a:cs typeface="+mn-cs"/>
          <a:sym typeface="Helvetica Neue Light"/>
        </a:defRPr>
      </a:lvl7pPr>
      <a:lvl8pPr marL="3657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solidFill>
            <a:srgbClr val="747474"/>
          </a:solidFill>
          <a:uFillTx/>
          <a:latin typeface="+mn-lt"/>
          <a:ea typeface="+mn-ea"/>
          <a:cs typeface="+mn-cs"/>
          <a:sym typeface="Helvetica Neue Light"/>
        </a:defRPr>
      </a:lvl8pPr>
      <a:lvl9pPr marL="4114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solidFill>
            <a:srgbClr val="747474"/>
          </a:solidFill>
          <a:uFillTx/>
          <a:latin typeface="+mn-lt"/>
          <a:ea typeface="+mn-ea"/>
          <a:cs typeface="+mn-cs"/>
          <a:sym typeface="Helvetica Neue Light"/>
        </a:defRPr>
      </a:lvl9pPr>
    </p:bodyStyle>
    <p:otherStyle>
      <a:lvl1pPr marL="0" marR="0" indent="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2286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4572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6858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9144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1430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716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6002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8288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://jcnp.pku.edu.cn/~sqzhang" TargetMode="External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he 3rd workshop on nuclear mass table  with DRHBc theory"/>
          <p:cNvSpPr txBox="1">
            <a:spLocks noGrp="1"/>
          </p:cNvSpPr>
          <p:nvPr>
            <p:ph type="ctrTitle"/>
          </p:nvPr>
        </p:nvSpPr>
        <p:spPr>
          <a:xfrm>
            <a:off x="931010" y="1766518"/>
            <a:ext cx="11649204" cy="180661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/>
            </a:r>
            <a:br>
              <a:rPr lang="ko-KR" altLang="en-US" dirty="0"/>
            </a:br>
            <a:r>
              <a:rPr lang="en-US" altLang="ko-KR" dirty="0"/>
              <a:t> </a:t>
            </a:r>
            <a:r>
              <a:rPr lang="en-US" altLang="ko-KR" dirty="0" smtClean="0"/>
              <a:t>Focus </a:t>
            </a:r>
            <a:r>
              <a:rPr lang="en-US" altLang="ko-KR" dirty="0"/>
              <a:t>research program </a:t>
            </a:r>
            <a:r>
              <a:rPr dirty="0" smtClean="0"/>
              <a:t>on nuclear mass table </a:t>
            </a:r>
            <a:br>
              <a:rPr dirty="0" smtClean="0"/>
            </a:br>
            <a:r>
              <a:rPr lang="en-US" dirty="0" smtClean="0"/>
              <a:t>  w</a:t>
            </a:r>
            <a:r>
              <a:rPr dirty="0" smtClean="0"/>
              <a:t>ith </a:t>
            </a:r>
            <a:r>
              <a:rPr dirty="0" err="1" smtClean="0"/>
              <a:t>DRHBc</a:t>
            </a:r>
            <a:r>
              <a:rPr dirty="0" smtClean="0"/>
              <a:t> theory</a:t>
            </a:r>
            <a:r>
              <a:rPr lang="en-US" dirty="0" smtClean="0"/>
              <a:t>: even Z and odd N case</a:t>
            </a:r>
            <a:endParaRPr dirty="0"/>
          </a:p>
        </p:txBody>
      </p:sp>
      <p:sp>
        <p:nvSpPr>
          <p:cNvPr id="240" name="Chang-Hwan Lee / Pusan National University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3000"/>
            </a:lvl1pPr>
          </a:lstStyle>
          <a:p>
            <a:r>
              <a:rPr lang="en-US" dirty="0" smtClean="0"/>
              <a:t>           Youngman Kim</a:t>
            </a:r>
            <a:r>
              <a:rPr dirty="0" smtClean="0"/>
              <a:t>/ </a:t>
            </a:r>
            <a:r>
              <a:rPr lang="en-US" dirty="0" smtClean="0"/>
              <a:t>IBS</a:t>
            </a:r>
            <a:endParaRPr dirty="0"/>
          </a:p>
        </p:txBody>
      </p:sp>
      <p:sp>
        <p:nvSpPr>
          <p:cNvPr id="241" name="Slide Number"/>
          <p:cNvSpPr txBox="1">
            <a:spLocks noGrp="1"/>
          </p:cNvSpPr>
          <p:nvPr>
            <p:ph type="sldNum" sz="quarter" idx="4294967295"/>
          </p:nvPr>
        </p:nvSpPr>
        <p:spPr>
          <a:xfrm>
            <a:off x="12367056" y="9194800"/>
            <a:ext cx="213158" cy="299822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</a:t>
            </a:fld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0" name="组合 4"/>
          <p:cNvGrpSpPr/>
          <p:nvPr/>
        </p:nvGrpSpPr>
        <p:grpSpPr>
          <a:xfrm>
            <a:off x="324809" y="1279460"/>
            <a:ext cx="12300434" cy="7475503"/>
            <a:chOff x="0" y="0"/>
            <a:chExt cx="12300433" cy="7475502"/>
          </a:xfrm>
        </p:grpSpPr>
        <p:pic>
          <p:nvPicPr>
            <p:cNvPr id="243" name="图片 5" descr="图片 5"/>
            <p:cNvPicPr>
              <a:picLocks noChangeAspect="1"/>
            </p:cNvPicPr>
            <p:nvPr/>
          </p:nvPicPr>
          <p:blipFill>
            <a:blip r:embed="rId2">
              <a:extLst/>
            </a:blip>
            <a:srcRect/>
            <a:stretch>
              <a:fillRect/>
            </a:stretch>
          </p:blipFill>
          <p:spPr>
            <a:xfrm>
              <a:off x="434780" y="466328"/>
              <a:ext cx="10179081" cy="700917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44" name="五角星 6"/>
            <p:cNvSpPr/>
            <p:nvPr/>
          </p:nvSpPr>
          <p:spPr>
            <a:xfrm>
              <a:off x="8301254" y="3086565"/>
              <a:ext cx="191862" cy="226617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0000"/>
            </a:solidFill>
            <a:ln w="12700" cap="flat">
              <a:noFill/>
              <a:miter lim="400000"/>
            </a:ln>
            <a:effectLst>
              <a:outerShdw blurRad="63500" dist="50800" dir="2700000" rotWithShape="0">
                <a:srgbClr val="000000">
                  <a:alpha val="40000"/>
                </a:srgbClr>
              </a:outerShdw>
            </a:effectLst>
          </p:spPr>
          <p:txBody>
            <a:bodyPr wrap="square" lIns="65023" tIns="65023" rIns="65023" bIns="65023" numCol="1" anchor="t">
              <a:noAutofit/>
            </a:bodyPr>
            <a:lstStyle/>
            <a:p>
              <a:pPr algn="l" defTabSz="1300480">
                <a:defRPr sz="2400"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  <p:sp>
          <p:nvSpPr>
            <p:cNvPr id="245" name="椭圆 7"/>
            <p:cNvSpPr/>
            <p:nvPr/>
          </p:nvSpPr>
          <p:spPr>
            <a:xfrm>
              <a:off x="7437783" y="3313193"/>
              <a:ext cx="95933" cy="113309"/>
            </a:xfrm>
            <a:prstGeom prst="ellipse">
              <a:avLst/>
            </a:prstGeom>
            <a:gradFill flip="none" rotWithShape="1">
              <a:gsLst>
                <a:gs pos="0">
                  <a:srgbClr val="FF0000"/>
                </a:gs>
                <a:gs pos="100000">
                  <a:srgbClr val="FF0000"/>
                </a:gs>
              </a:gsLst>
              <a:lin ang="5400000" scaled="0"/>
            </a:gradFill>
            <a:ln w="12700" cap="flat">
              <a:noFill/>
              <a:miter lim="400000"/>
            </a:ln>
            <a:effectLst>
              <a:outerShdw blurRad="63500" dist="50800" dir="2700000" rotWithShape="0">
                <a:srgbClr val="000000">
                  <a:alpha val="40000"/>
                </a:srgbClr>
              </a:outerShdw>
            </a:effectLst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400">
                  <a:solidFill>
                    <a:srgbClr val="FFFFFF"/>
                  </a:solidFill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46" name="圆角矩形标注 8">
              <a:hlinkClick r:id="rId3"/>
            </p:cNvPr>
            <p:cNvSpPr/>
            <p:nvPr/>
          </p:nvSpPr>
          <p:spPr>
            <a:xfrm>
              <a:off x="6439182" y="0"/>
              <a:ext cx="2054578" cy="302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447"/>
                  </a:moveTo>
                  <a:cubicBezTo>
                    <a:pt x="0" y="1096"/>
                    <a:pt x="1612" y="0"/>
                    <a:pt x="3600" y="0"/>
                  </a:cubicBezTo>
                  <a:lnTo>
                    <a:pt x="12600" y="0"/>
                  </a:lnTo>
                  <a:lnTo>
                    <a:pt x="18000" y="0"/>
                  </a:lnTo>
                  <a:cubicBezTo>
                    <a:pt x="19988" y="0"/>
                    <a:pt x="21600" y="1096"/>
                    <a:pt x="21600" y="2447"/>
                  </a:cubicBezTo>
                  <a:lnTo>
                    <a:pt x="21600" y="14738"/>
                  </a:lnTo>
                  <a:cubicBezTo>
                    <a:pt x="21600" y="16090"/>
                    <a:pt x="19988" y="17186"/>
                    <a:pt x="18000" y="17186"/>
                  </a:cubicBezTo>
                  <a:lnTo>
                    <a:pt x="18000" y="17186"/>
                  </a:lnTo>
                  <a:lnTo>
                    <a:pt x="19634" y="21600"/>
                  </a:lnTo>
                  <a:lnTo>
                    <a:pt x="12600" y="17186"/>
                  </a:lnTo>
                  <a:lnTo>
                    <a:pt x="3600" y="17186"/>
                  </a:lnTo>
                  <a:cubicBezTo>
                    <a:pt x="1612" y="17186"/>
                    <a:pt x="0" y="16090"/>
                    <a:pt x="0" y="14738"/>
                  </a:cubicBezTo>
                  <a:lnTo>
                    <a:pt x="0" y="14321"/>
                  </a:lnTo>
                  <a:lnTo>
                    <a:pt x="0" y="10025"/>
                  </a:lnTo>
                  <a:close/>
                </a:path>
              </a:pathLst>
            </a:custGeom>
            <a:solidFill>
              <a:srgbClr val="FFFFFF"/>
            </a:solidFill>
            <a:ln w="25400" cap="flat">
              <a:solidFill>
                <a:srgbClr val="C0504D"/>
              </a:solidFill>
              <a:prstDash val="solid"/>
              <a:round/>
            </a:ln>
            <a:effectLst/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47" name="圆角矩形标注 9">
              <a:hlinkClick r:id="rId3"/>
            </p:cNvPr>
            <p:cNvSpPr/>
            <p:nvPr/>
          </p:nvSpPr>
          <p:spPr>
            <a:xfrm>
              <a:off x="2359376" y="304799"/>
              <a:ext cx="5009073" cy="297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363"/>
                  </a:moveTo>
                  <a:cubicBezTo>
                    <a:pt x="0" y="1058"/>
                    <a:pt x="628" y="0"/>
                    <a:pt x="1402" y="0"/>
                  </a:cubicBezTo>
                  <a:lnTo>
                    <a:pt x="9479" y="0"/>
                  </a:lnTo>
                  <a:lnTo>
                    <a:pt x="14847" y="0"/>
                  </a:lnTo>
                  <a:cubicBezTo>
                    <a:pt x="15622" y="0"/>
                    <a:pt x="16249" y="1058"/>
                    <a:pt x="16249" y="2363"/>
                  </a:cubicBezTo>
                  <a:lnTo>
                    <a:pt x="16249" y="11813"/>
                  </a:lnTo>
                  <a:cubicBezTo>
                    <a:pt x="16249" y="13118"/>
                    <a:pt x="15622" y="14175"/>
                    <a:pt x="14847" y="14175"/>
                  </a:cubicBezTo>
                  <a:lnTo>
                    <a:pt x="13541" y="14175"/>
                  </a:lnTo>
                  <a:lnTo>
                    <a:pt x="21600" y="21600"/>
                  </a:lnTo>
                  <a:lnTo>
                    <a:pt x="9479" y="14175"/>
                  </a:lnTo>
                  <a:lnTo>
                    <a:pt x="1402" y="14175"/>
                  </a:lnTo>
                  <a:cubicBezTo>
                    <a:pt x="628" y="14175"/>
                    <a:pt x="0" y="13118"/>
                    <a:pt x="0" y="11813"/>
                  </a:cubicBezTo>
                  <a:lnTo>
                    <a:pt x="0" y="11813"/>
                  </a:lnTo>
                  <a:lnTo>
                    <a:pt x="0" y="8269"/>
                  </a:lnTo>
                  <a:close/>
                </a:path>
              </a:pathLst>
            </a:custGeom>
            <a:solidFill>
              <a:srgbClr val="FFFFFF"/>
            </a:solidFill>
            <a:ln w="25400" cap="flat">
              <a:solidFill>
                <a:srgbClr val="C0504D"/>
              </a:solidFill>
              <a:prstDash val="solid"/>
              <a:round/>
            </a:ln>
            <a:effectLst/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48" name="圆角矩形标注 10">
              <a:hlinkClick r:id="rId3"/>
            </p:cNvPr>
            <p:cNvSpPr/>
            <p:nvPr/>
          </p:nvSpPr>
          <p:spPr>
            <a:xfrm>
              <a:off x="7404320" y="3770676"/>
              <a:ext cx="2174238" cy="361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7054"/>
                  </a:moveTo>
                  <a:cubicBezTo>
                    <a:pt x="0" y="5858"/>
                    <a:pt x="1612" y="4887"/>
                    <a:pt x="3600" y="4887"/>
                  </a:cubicBezTo>
                  <a:lnTo>
                    <a:pt x="12600" y="4887"/>
                  </a:lnTo>
                  <a:lnTo>
                    <a:pt x="12041" y="0"/>
                  </a:lnTo>
                  <a:lnTo>
                    <a:pt x="18000" y="4887"/>
                  </a:lnTo>
                  <a:lnTo>
                    <a:pt x="18000" y="4887"/>
                  </a:lnTo>
                  <a:cubicBezTo>
                    <a:pt x="19988" y="4887"/>
                    <a:pt x="21600" y="5858"/>
                    <a:pt x="21600" y="7054"/>
                  </a:cubicBezTo>
                  <a:lnTo>
                    <a:pt x="21600" y="19433"/>
                  </a:lnTo>
                  <a:cubicBezTo>
                    <a:pt x="21600" y="20630"/>
                    <a:pt x="19988" y="21600"/>
                    <a:pt x="18000" y="21600"/>
                  </a:cubicBezTo>
                  <a:lnTo>
                    <a:pt x="18000" y="21600"/>
                  </a:lnTo>
                  <a:lnTo>
                    <a:pt x="3600" y="21600"/>
                  </a:lnTo>
                  <a:cubicBezTo>
                    <a:pt x="1612" y="21600"/>
                    <a:pt x="0" y="20630"/>
                    <a:pt x="0" y="19433"/>
                  </a:cubicBezTo>
                  <a:lnTo>
                    <a:pt x="0" y="11851"/>
                  </a:lnTo>
                  <a:lnTo>
                    <a:pt x="0" y="7673"/>
                  </a:lnTo>
                  <a:close/>
                </a:path>
              </a:pathLst>
            </a:custGeom>
            <a:solidFill>
              <a:srgbClr val="FFFFFF"/>
            </a:solidFill>
            <a:ln w="25400" cap="flat">
              <a:solidFill>
                <a:srgbClr val="FF9900"/>
              </a:solidFill>
              <a:prstDash val="solid"/>
              <a:round/>
            </a:ln>
            <a:effectLst/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49" name="椭圆 11"/>
            <p:cNvSpPr/>
            <p:nvPr/>
          </p:nvSpPr>
          <p:spPr>
            <a:xfrm>
              <a:off x="5219954" y="2859900"/>
              <a:ext cx="95933" cy="113309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lin ang="5400000" scaled="0"/>
            </a:gradFill>
            <a:ln w="12700" cap="flat">
              <a:noFill/>
              <a:miter lim="400000"/>
            </a:ln>
            <a:effectLst>
              <a:outerShdw blurRad="63500" dist="50800" dir="2700000" rotWithShape="0">
                <a:srgbClr val="000000">
                  <a:alpha val="40000"/>
                </a:srgbClr>
              </a:outerShdw>
            </a:effectLst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200">
                  <a:solidFill>
                    <a:srgbClr val="FFFFFF"/>
                  </a:solidFill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50" name="椭圆 12"/>
            <p:cNvSpPr/>
            <p:nvPr/>
          </p:nvSpPr>
          <p:spPr>
            <a:xfrm>
              <a:off x="5423008" y="2746580"/>
              <a:ext cx="95932" cy="113309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lin ang="5400000" scaled="0"/>
            </a:gradFill>
            <a:ln w="12700" cap="flat">
              <a:noFill/>
              <a:miter lim="400000"/>
            </a:ln>
            <a:effectLst>
              <a:outerShdw blurRad="63500" dist="50800" dir="2700000" rotWithShape="0">
                <a:srgbClr val="000000">
                  <a:alpha val="40000"/>
                </a:srgbClr>
              </a:outerShdw>
            </a:effectLst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200">
                  <a:solidFill>
                    <a:srgbClr val="FFFFFF"/>
                  </a:solidFill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51" name="椭圆 13"/>
            <p:cNvSpPr/>
            <p:nvPr/>
          </p:nvSpPr>
          <p:spPr>
            <a:xfrm>
              <a:off x="8704529" y="3462402"/>
              <a:ext cx="95932" cy="113310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lin ang="5400000" scaled="0"/>
            </a:gradFill>
            <a:ln w="12700" cap="flat">
              <a:noFill/>
              <a:miter lim="400000"/>
            </a:ln>
            <a:effectLst>
              <a:outerShdw blurRad="63500" dist="50800" dir="2700000" rotWithShape="0">
                <a:srgbClr val="000000">
                  <a:alpha val="40000"/>
                </a:srgbClr>
              </a:outerShdw>
            </a:effectLst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200">
                  <a:solidFill>
                    <a:srgbClr val="FFFFFF"/>
                  </a:solidFill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52" name="椭圆 14"/>
            <p:cNvSpPr/>
            <p:nvPr/>
          </p:nvSpPr>
          <p:spPr>
            <a:xfrm>
              <a:off x="9068773" y="3313181"/>
              <a:ext cx="95933" cy="113309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lin ang="5400000" scaled="0"/>
            </a:gradFill>
            <a:ln w="12700" cap="flat">
              <a:noFill/>
              <a:miter lim="400000"/>
            </a:ln>
            <a:effectLst>
              <a:outerShdw blurRad="63500" dist="50800" dir="2700000" rotWithShape="0">
                <a:srgbClr val="000000">
                  <a:alpha val="40000"/>
                </a:srgbClr>
              </a:outerShdw>
            </a:effectLst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200">
                  <a:solidFill>
                    <a:srgbClr val="FFFFFF"/>
                  </a:solidFill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53" name="椭圆 15"/>
            <p:cNvSpPr/>
            <p:nvPr/>
          </p:nvSpPr>
          <p:spPr>
            <a:xfrm>
              <a:off x="2640713" y="3086553"/>
              <a:ext cx="95932" cy="113309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lin ang="5400000" scaled="0"/>
            </a:gradFill>
            <a:ln w="12700" cap="flat">
              <a:noFill/>
              <a:miter lim="400000"/>
            </a:ln>
            <a:effectLst>
              <a:outerShdw blurRad="63500" dist="50800" dir="2700000" rotWithShape="0">
                <a:srgbClr val="000000">
                  <a:alpha val="40000"/>
                </a:srgbClr>
              </a:outerShdw>
            </a:effectLst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200">
                  <a:solidFill>
                    <a:srgbClr val="FFFFFF"/>
                  </a:solidFill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54" name="圆角矩形标注 16">
              <a:hlinkClick r:id="rId3"/>
            </p:cNvPr>
            <p:cNvSpPr/>
            <p:nvPr/>
          </p:nvSpPr>
          <p:spPr>
            <a:xfrm>
              <a:off x="0" y="3395257"/>
              <a:ext cx="2530929" cy="40463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738"/>
                  </a:moveTo>
                  <a:cubicBezTo>
                    <a:pt x="0" y="7621"/>
                    <a:pt x="1448" y="6715"/>
                    <a:pt x="3234" y="6715"/>
                  </a:cubicBezTo>
                  <a:lnTo>
                    <a:pt x="11319" y="6715"/>
                  </a:lnTo>
                  <a:lnTo>
                    <a:pt x="21600" y="0"/>
                  </a:lnTo>
                  <a:lnTo>
                    <a:pt x="16170" y="6715"/>
                  </a:lnTo>
                  <a:lnTo>
                    <a:pt x="16170" y="6715"/>
                  </a:lnTo>
                  <a:cubicBezTo>
                    <a:pt x="17956" y="6715"/>
                    <a:pt x="19404" y="7621"/>
                    <a:pt x="19404" y="8738"/>
                  </a:cubicBezTo>
                  <a:lnTo>
                    <a:pt x="19404" y="19577"/>
                  </a:lnTo>
                  <a:cubicBezTo>
                    <a:pt x="19404" y="20694"/>
                    <a:pt x="17956" y="21600"/>
                    <a:pt x="16170" y="21600"/>
                  </a:cubicBezTo>
                  <a:lnTo>
                    <a:pt x="16170" y="21600"/>
                  </a:lnTo>
                  <a:lnTo>
                    <a:pt x="3234" y="21600"/>
                  </a:lnTo>
                  <a:cubicBezTo>
                    <a:pt x="1448" y="21600"/>
                    <a:pt x="0" y="20694"/>
                    <a:pt x="0" y="19577"/>
                  </a:cubicBezTo>
                  <a:lnTo>
                    <a:pt x="0" y="9196"/>
                  </a:lnTo>
                  <a:close/>
                </a:path>
              </a:pathLst>
            </a:custGeom>
            <a:solidFill>
              <a:srgbClr val="FFFFFF"/>
            </a:solidFill>
            <a:ln w="25400" cap="flat">
              <a:solidFill>
                <a:srgbClr val="FF9900"/>
              </a:solidFill>
              <a:prstDash val="solid"/>
              <a:round/>
            </a:ln>
            <a:effectLst/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55" name="圆角矩形标注 17">
              <a:hlinkClick r:id="rId3"/>
            </p:cNvPr>
            <p:cNvSpPr/>
            <p:nvPr/>
          </p:nvSpPr>
          <p:spPr>
            <a:xfrm>
              <a:off x="2436141" y="3143943"/>
              <a:ext cx="2690104" cy="4297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9490"/>
                  </a:moveTo>
                  <a:cubicBezTo>
                    <a:pt x="0" y="8439"/>
                    <a:pt x="1362" y="7586"/>
                    <a:pt x="3043" y="7586"/>
                  </a:cubicBezTo>
                  <a:lnTo>
                    <a:pt x="10649" y="7586"/>
                  </a:lnTo>
                  <a:lnTo>
                    <a:pt x="21600" y="0"/>
                  </a:lnTo>
                  <a:lnTo>
                    <a:pt x="15213" y="7586"/>
                  </a:lnTo>
                  <a:lnTo>
                    <a:pt x="15213" y="7586"/>
                  </a:lnTo>
                  <a:cubicBezTo>
                    <a:pt x="16893" y="7586"/>
                    <a:pt x="18256" y="8439"/>
                    <a:pt x="18256" y="9490"/>
                  </a:cubicBezTo>
                  <a:lnTo>
                    <a:pt x="18256" y="19695"/>
                  </a:lnTo>
                  <a:cubicBezTo>
                    <a:pt x="18256" y="20747"/>
                    <a:pt x="16893" y="21600"/>
                    <a:pt x="15213" y="21600"/>
                  </a:cubicBezTo>
                  <a:lnTo>
                    <a:pt x="15213" y="21600"/>
                  </a:lnTo>
                  <a:lnTo>
                    <a:pt x="3043" y="21600"/>
                  </a:lnTo>
                  <a:cubicBezTo>
                    <a:pt x="1362" y="21600"/>
                    <a:pt x="0" y="20747"/>
                    <a:pt x="0" y="19695"/>
                  </a:cubicBezTo>
                  <a:lnTo>
                    <a:pt x="0" y="9922"/>
                  </a:lnTo>
                  <a:close/>
                </a:path>
              </a:pathLst>
            </a:custGeom>
            <a:solidFill>
              <a:srgbClr val="FFFFFF"/>
            </a:solidFill>
            <a:ln w="25400" cap="flat">
              <a:solidFill>
                <a:srgbClr val="FF9900"/>
              </a:solidFill>
              <a:prstDash val="solid"/>
              <a:round/>
            </a:ln>
            <a:effectLst/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56" name="圆角矩形标注 18">
              <a:hlinkClick r:id="rId3"/>
            </p:cNvPr>
            <p:cNvSpPr/>
            <p:nvPr/>
          </p:nvSpPr>
          <p:spPr>
            <a:xfrm>
              <a:off x="4973883" y="3024682"/>
              <a:ext cx="2273584" cy="43650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9320"/>
                  </a:moveTo>
                  <a:cubicBezTo>
                    <a:pt x="0" y="8284"/>
                    <a:pt x="1612" y="7445"/>
                    <a:pt x="3600" y="7445"/>
                  </a:cubicBezTo>
                  <a:lnTo>
                    <a:pt x="3600" y="7445"/>
                  </a:lnTo>
                  <a:lnTo>
                    <a:pt x="4959" y="0"/>
                  </a:lnTo>
                  <a:lnTo>
                    <a:pt x="9000" y="7445"/>
                  </a:lnTo>
                  <a:lnTo>
                    <a:pt x="18000" y="7445"/>
                  </a:lnTo>
                  <a:cubicBezTo>
                    <a:pt x="19988" y="7445"/>
                    <a:pt x="21600" y="8284"/>
                    <a:pt x="21600" y="9320"/>
                  </a:cubicBezTo>
                  <a:lnTo>
                    <a:pt x="21600" y="19725"/>
                  </a:lnTo>
                  <a:cubicBezTo>
                    <a:pt x="21600" y="20760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20760"/>
                    <a:pt x="0" y="19725"/>
                  </a:cubicBezTo>
                  <a:lnTo>
                    <a:pt x="0" y="9804"/>
                  </a:lnTo>
                  <a:close/>
                </a:path>
              </a:pathLst>
            </a:custGeom>
            <a:solidFill>
              <a:srgbClr val="FFFFFF"/>
            </a:solidFill>
            <a:ln w="25400" cap="flat">
              <a:solidFill>
                <a:srgbClr val="FF9900"/>
              </a:solidFill>
              <a:prstDash val="solid"/>
              <a:round/>
            </a:ln>
            <a:effectLst/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57" name="圆角矩形标注 19">
              <a:hlinkClick r:id="rId3"/>
            </p:cNvPr>
            <p:cNvSpPr/>
            <p:nvPr/>
          </p:nvSpPr>
          <p:spPr>
            <a:xfrm>
              <a:off x="9239811" y="3075093"/>
              <a:ext cx="2859620" cy="278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427" y="2935"/>
                  </a:moveTo>
                  <a:cubicBezTo>
                    <a:pt x="4427" y="1314"/>
                    <a:pt x="5708" y="0"/>
                    <a:pt x="7289" y="0"/>
                  </a:cubicBezTo>
                  <a:lnTo>
                    <a:pt x="7289" y="0"/>
                  </a:lnTo>
                  <a:lnTo>
                    <a:pt x="18738" y="0"/>
                  </a:lnTo>
                  <a:cubicBezTo>
                    <a:pt x="20319" y="0"/>
                    <a:pt x="21600" y="1314"/>
                    <a:pt x="21600" y="2935"/>
                  </a:cubicBezTo>
                  <a:lnTo>
                    <a:pt x="21600" y="18665"/>
                  </a:lnTo>
                  <a:cubicBezTo>
                    <a:pt x="21600" y="20286"/>
                    <a:pt x="20319" y="21600"/>
                    <a:pt x="18738" y="21600"/>
                  </a:cubicBezTo>
                  <a:lnTo>
                    <a:pt x="7289" y="21600"/>
                  </a:lnTo>
                  <a:cubicBezTo>
                    <a:pt x="5708" y="21600"/>
                    <a:pt x="4427" y="20286"/>
                    <a:pt x="4427" y="18665"/>
                  </a:cubicBezTo>
                  <a:lnTo>
                    <a:pt x="4427" y="9000"/>
                  </a:lnTo>
                  <a:lnTo>
                    <a:pt x="0" y="2723"/>
                  </a:lnTo>
                  <a:lnTo>
                    <a:pt x="4427" y="3600"/>
                  </a:lnTo>
                  <a:close/>
                </a:path>
              </a:pathLst>
            </a:custGeom>
            <a:solidFill>
              <a:srgbClr val="FFFFFF"/>
            </a:solidFill>
            <a:ln w="25400" cap="flat">
              <a:solidFill>
                <a:srgbClr val="FF9900"/>
              </a:solidFill>
              <a:prstDash val="solid"/>
              <a:round/>
            </a:ln>
            <a:effectLst/>
          </p:spPr>
          <p:txBody>
            <a:bodyPr wrap="square" lIns="65023" tIns="65023" rIns="65023" bIns="65023" numCol="1" anchor="ctr">
              <a:noAutofit/>
            </a:bodyPr>
            <a:lstStyle/>
            <a:p>
              <a:pPr defTabSz="1300480">
                <a:defRPr sz="2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58" name="TextBox 44"/>
            <p:cNvSpPr/>
            <p:nvPr/>
          </p:nvSpPr>
          <p:spPr>
            <a:xfrm>
              <a:off x="4079344" y="913729"/>
              <a:ext cx="2165133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65023" tIns="65023" rIns="65023" bIns="65023" numCol="1" anchor="t">
              <a:spAutoFit/>
            </a:bodyPr>
            <a:lstStyle/>
            <a:p>
              <a:pPr defTabSz="1300480">
                <a:defRPr sz="1800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HIRFL-CSR </a:t>
              </a:r>
            </a:p>
            <a:p>
              <a:pPr defTabSz="1300480">
                <a:defRPr sz="1800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China</a:t>
              </a:r>
            </a:p>
          </p:txBody>
        </p:sp>
        <p:pic>
          <p:nvPicPr>
            <p:cNvPr id="259" name="Picture 4" descr="Picture 4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2624099" y="341867"/>
              <a:ext cx="1492232" cy="17996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0" name="Picture 18" descr="Picture 18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6604637" y="249796"/>
              <a:ext cx="1717972" cy="14353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61" name="TextBox 40"/>
            <p:cNvSpPr/>
            <p:nvPr/>
          </p:nvSpPr>
          <p:spPr>
            <a:xfrm>
              <a:off x="6606846" y="1660507"/>
              <a:ext cx="191718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65023" tIns="65023" rIns="65023" bIns="65023" numCol="1" anchor="t">
              <a:spAutoFit/>
            </a:bodyPr>
            <a:lstStyle/>
            <a:p>
              <a:pPr defTabSz="1300480">
                <a:defRPr sz="1800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BRIF-II </a:t>
              </a:r>
            </a:p>
            <a:p>
              <a:pPr defTabSz="1300480">
                <a:defRPr sz="1800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China</a:t>
              </a:r>
            </a:p>
          </p:txBody>
        </p:sp>
        <p:sp>
          <p:nvSpPr>
            <p:cNvPr id="262" name="TextBox 42"/>
            <p:cNvSpPr/>
            <p:nvPr/>
          </p:nvSpPr>
          <p:spPr>
            <a:xfrm>
              <a:off x="305714" y="6460292"/>
              <a:ext cx="1559185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65023" tIns="65023" rIns="65023" bIns="65023" numCol="1" anchor="t">
              <a:spAutoFit/>
            </a:bodyPr>
            <a:lstStyle/>
            <a:p>
              <a:pPr defTabSz="1300480">
                <a:defRPr sz="1800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MSU-FRIB</a:t>
              </a:r>
              <a:br/>
              <a:r>
                <a:t>USA</a:t>
              </a:r>
            </a:p>
          </p:txBody>
        </p:sp>
        <p:pic>
          <p:nvPicPr>
            <p:cNvPr id="263" name="Picture 7" descr="Picture 7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98663" y="4878755"/>
              <a:ext cx="1973288" cy="139637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64" name="TextBox 38"/>
            <p:cNvSpPr/>
            <p:nvPr/>
          </p:nvSpPr>
          <p:spPr>
            <a:xfrm>
              <a:off x="2547776" y="6465238"/>
              <a:ext cx="2101134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65023" tIns="65023" rIns="65023" bIns="65023" numCol="1" anchor="t">
              <a:spAutoFit/>
            </a:bodyPr>
            <a:lstStyle/>
            <a:p>
              <a:pPr defTabSz="1300480">
                <a:defRPr sz="1800" b="1">
                  <a:solidFill>
                    <a:srgbClr val="C00000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r>
                <a:t>SPIRAL-II </a:t>
              </a:r>
              <a:br/>
              <a:r>
                <a:t>Europe</a:t>
              </a:r>
            </a:p>
          </p:txBody>
        </p:sp>
        <p:pic>
          <p:nvPicPr>
            <p:cNvPr id="265" name="Picture 2" descr="Picture 2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2598439" y="4878755"/>
              <a:ext cx="1962440" cy="14814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6" name="图片 29" descr="图片 29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5148177" y="4715367"/>
              <a:ext cx="1967259" cy="139470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67" name="TextBox 38"/>
            <p:cNvSpPr/>
            <p:nvPr/>
          </p:nvSpPr>
          <p:spPr>
            <a:xfrm>
              <a:off x="5148177" y="6460292"/>
              <a:ext cx="1806057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65023" tIns="65023" rIns="65023" bIns="65023" numCol="1" anchor="t">
              <a:spAutoFit/>
            </a:bodyPr>
            <a:lstStyle/>
            <a:p>
              <a:pPr defTabSz="1300480">
                <a:defRPr sz="1800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GSI-FAIR</a:t>
              </a:r>
            </a:p>
            <a:p>
              <a:pPr defTabSz="1300480">
                <a:defRPr sz="1800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Germany</a:t>
              </a:r>
            </a:p>
          </p:txBody>
        </p:sp>
        <p:sp>
          <p:nvSpPr>
            <p:cNvPr id="268" name="TextBox 40"/>
            <p:cNvSpPr/>
            <p:nvPr/>
          </p:nvSpPr>
          <p:spPr>
            <a:xfrm>
              <a:off x="9719984" y="4964804"/>
              <a:ext cx="258045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65023" tIns="65023" rIns="65023" bIns="65023" numCol="1" anchor="t">
              <a:spAutoFit/>
            </a:bodyPr>
            <a:lstStyle/>
            <a:p>
              <a:pPr defTabSz="1300480">
                <a:defRPr sz="1800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RIKEN-RIBF</a:t>
              </a:r>
            </a:p>
            <a:p>
              <a:pPr defTabSz="1300480">
                <a:defRPr sz="1800">
                  <a:solidFill>
                    <a:srgbClr val="C00000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t>Japan</a:t>
              </a:r>
            </a:p>
          </p:txBody>
        </p:sp>
        <p:pic>
          <p:nvPicPr>
            <p:cNvPr id="269" name="图片 32" descr="图片 32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9867441" y="3273560"/>
              <a:ext cx="2134519" cy="139471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71" name="文本框 34"/>
          <p:cNvSpPr txBox="1"/>
          <p:nvPr/>
        </p:nvSpPr>
        <p:spPr>
          <a:xfrm>
            <a:off x="7832714" y="7824565"/>
            <a:ext cx="1994523" cy="6559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defTabSz="1300480">
              <a:defRPr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HIAF </a:t>
            </a:r>
          </a:p>
          <a:p>
            <a:pPr defTabSz="1300480">
              <a:defRPr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China</a:t>
            </a:r>
          </a:p>
        </p:txBody>
      </p:sp>
      <p:pic>
        <p:nvPicPr>
          <p:cNvPr id="272" name="图片 35" descr="图片 35"/>
          <p:cNvPicPr>
            <a:picLocks noChangeAspect="1"/>
          </p:cNvPicPr>
          <p:nvPr/>
        </p:nvPicPr>
        <p:blipFill>
          <a:blip r:embed="rId10">
            <a:extLst/>
          </a:blip>
          <a:srcRect l="5" r="29740"/>
          <a:stretch>
            <a:fillRect/>
          </a:stretch>
        </p:blipFill>
        <p:spPr>
          <a:xfrm>
            <a:off x="8064602" y="6345389"/>
            <a:ext cx="1530832" cy="1127939"/>
          </a:xfrm>
          <a:prstGeom prst="rect">
            <a:avLst/>
          </a:prstGeom>
          <a:ln w="12700">
            <a:miter lim="400000"/>
          </a:ln>
        </p:spPr>
      </p:pic>
      <p:sp>
        <p:nvSpPr>
          <p:cNvPr id="273" name="圆角矩形标注 33">
            <a:hlinkClick r:id="rId3"/>
          </p:cNvPr>
          <p:cNvSpPr/>
          <p:nvPr/>
        </p:nvSpPr>
        <p:spPr>
          <a:xfrm>
            <a:off x="9083378" y="1292160"/>
            <a:ext cx="3583913" cy="34672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581" y="2068"/>
                </a:moveTo>
                <a:cubicBezTo>
                  <a:pt x="4581" y="926"/>
                  <a:pt x="5851" y="0"/>
                  <a:pt x="7417" y="0"/>
                </a:cubicBezTo>
                <a:lnTo>
                  <a:pt x="7417" y="0"/>
                </a:lnTo>
                <a:lnTo>
                  <a:pt x="18763" y="0"/>
                </a:lnTo>
                <a:cubicBezTo>
                  <a:pt x="20330" y="0"/>
                  <a:pt x="21600" y="926"/>
                  <a:pt x="21600" y="2068"/>
                </a:cubicBezTo>
                <a:lnTo>
                  <a:pt x="21600" y="11463"/>
                </a:lnTo>
                <a:cubicBezTo>
                  <a:pt x="21600" y="12605"/>
                  <a:pt x="20330" y="13531"/>
                  <a:pt x="18763" y="13531"/>
                </a:cubicBezTo>
                <a:lnTo>
                  <a:pt x="11672" y="13531"/>
                </a:lnTo>
                <a:lnTo>
                  <a:pt x="0" y="21600"/>
                </a:lnTo>
                <a:lnTo>
                  <a:pt x="7417" y="13531"/>
                </a:lnTo>
                <a:lnTo>
                  <a:pt x="7417" y="13531"/>
                </a:lnTo>
                <a:cubicBezTo>
                  <a:pt x="5851" y="13531"/>
                  <a:pt x="4581" y="12605"/>
                  <a:pt x="4581" y="11463"/>
                </a:cubicBezTo>
                <a:lnTo>
                  <a:pt x="4581" y="7893"/>
                </a:lnTo>
                <a:close/>
              </a:path>
            </a:pathLst>
          </a:custGeom>
          <a:solidFill>
            <a:srgbClr val="FFC705"/>
          </a:solidFill>
          <a:ln w="25400">
            <a:solidFill>
              <a:srgbClr val="C0504D"/>
            </a:solidFill>
          </a:ln>
        </p:spPr>
        <p:txBody>
          <a:bodyPr lIns="65023" tIns="65023" rIns="65023" bIns="65023" anchor="ctr"/>
          <a:lstStyle/>
          <a:p>
            <a:pPr defTabSz="1300480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74" name="文本框 51"/>
          <p:cNvSpPr txBox="1"/>
          <p:nvPr/>
        </p:nvSpPr>
        <p:spPr>
          <a:xfrm>
            <a:off x="10160847" y="2810352"/>
            <a:ext cx="1995470" cy="6888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defTabSz="1300480">
              <a:defRPr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RAON</a:t>
            </a:r>
          </a:p>
          <a:p>
            <a:pPr defTabSz="1300480">
              <a:defRPr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Korea</a:t>
            </a:r>
          </a:p>
        </p:txBody>
      </p:sp>
      <p:pic>
        <p:nvPicPr>
          <p:cNvPr id="275" name="Screen Shot 2020-01-16 at 5.00.25 AM.png" descr="Screen Shot 2020-01-16 at 5.00.25 AM.png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10135206" y="1516662"/>
            <a:ext cx="2336943" cy="1250803"/>
          </a:xfrm>
          <a:prstGeom prst="rect">
            <a:avLst/>
          </a:prstGeom>
          <a:ln w="12700">
            <a:miter lim="400000"/>
          </a:ln>
        </p:spPr>
      </p:pic>
      <p:sp>
        <p:nvSpPr>
          <p:cNvPr id="276" name="Slide Number"/>
          <p:cNvSpPr txBox="1">
            <a:spLocks noGrp="1"/>
          </p:cNvSpPr>
          <p:nvPr>
            <p:ph type="sldNum" sz="quarter" idx="4294967295"/>
          </p:nvPr>
        </p:nvSpPr>
        <p:spPr>
          <a:xfrm>
            <a:off x="12367056" y="9194800"/>
            <a:ext cx="213158" cy="299822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  <p:sp>
        <p:nvSpPr>
          <p:cNvPr id="277" name="Facilities for Rare Isotope Beams"/>
          <p:cNvSpPr txBox="1"/>
          <p:nvPr/>
        </p:nvSpPr>
        <p:spPr>
          <a:xfrm>
            <a:off x="455872" y="417921"/>
            <a:ext cx="6519571" cy="5851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200" b="1" i="1">
                <a:solidFill>
                  <a:srgbClr val="74747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Facilities for Rare Isotope Beams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직사각형 7"/>
          <p:cNvSpPr txBox="1"/>
          <p:nvPr/>
        </p:nvSpPr>
        <p:spPr>
          <a:xfrm>
            <a:off x="425236" y="411194"/>
            <a:ext cx="9473053" cy="5872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defRPr sz="3000" b="1" i="1">
                <a:latin typeface="맑은 고딕"/>
                <a:ea typeface="맑은 고딕"/>
                <a:cs typeface="맑은 고딕"/>
                <a:sym typeface="맑은 고딕"/>
              </a:defRPr>
            </a:lvl1pPr>
          </a:lstStyle>
          <a:p>
            <a:r>
              <a:t>Deformed RHB theory in continuum (DRHBc)</a:t>
            </a:r>
          </a:p>
        </p:txBody>
      </p:sp>
      <p:sp>
        <p:nvSpPr>
          <p:cNvPr id="316" name="직사각형 4"/>
          <p:cNvSpPr txBox="1"/>
          <p:nvPr/>
        </p:nvSpPr>
        <p:spPr>
          <a:xfrm>
            <a:off x="1535999" y="1579797"/>
            <a:ext cx="11034537" cy="12349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304800" indent="-304800" algn="l" defTabSz="1300480">
              <a:buSzPct val="75000"/>
              <a:buFont typeface="Helvetica Neue"/>
              <a:buChar char="-"/>
              <a:defRPr sz="2400">
                <a:latin typeface="맑은 고딕"/>
                <a:ea typeface="맑은 고딕"/>
                <a:cs typeface="맑은 고딕"/>
                <a:sym typeface="맑은 고딕"/>
              </a:defRPr>
            </a:pPr>
            <a:r>
              <a:t>Describe bound states, continuum, and the coupling between them</a:t>
            </a:r>
          </a:p>
          <a:p>
            <a:pPr marL="304800" indent="-304800" algn="l" defTabSz="1300480">
              <a:buSzPct val="75000"/>
              <a:buFont typeface="Helvetica Neue"/>
              <a:buChar char="-"/>
              <a:defRPr sz="2400">
                <a:latin typeface="맑은 고딕"/>
                <a:ea typeface="맑은 고딕"/>
                <a:cs typeface="맑은 고딕"/>
                <a:sym typeface="맑은 고딕"/>
              </a:defRPr>
            </a:pPr>
            <a:r>
              <a:t>asymptotical density</a:t>
            </a:r>
          </a:p>
          <a:p>
            <a:pPr marL="304800" indent="-304800" algn="l" defTabSz="1300480">
              <a:buSzPct val="75000"/>
              <a:buFont typeface="Helvetica Neue"/>
              <a:buChar char="-"/>
              <a:defRPr sz="2400">
                <a:latin typeface="맑은 고딕"/>
                <a:ea typeface="맑은 고딕"/>
                <a:cs typeface="맑은 고딕"/>
                <a:sym typeface="맑은 고딕"/>
              </a:defRPr>
            </a:pPr>
            <a:r>
              <a:t>deformation effect in a self-consistent and proper way</a:t>
            </a:r>
          </a:p>
        </p:txBody>
      </p:sp>
      <p:sp>
        <p:nvSpPr>
          <p:cNvPr id="317" name="Goal"/>
          <p:cNvSpPr txBox="1"/>
          <p:nvPr/>
        </p:nvSpPr>
        <p:spPr>
          <a:xfrm>
            <a:off x="1127054" y="1061589"/>
            <a:ext cx="981228" cy="5727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100" b="1">
                <a:solidFill>
                  <a:srgbClr val="74747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Goal</a:t>
            </a:r>
          </a:p>
        </p:txBody>
      </p:sp>
      <p:sp>
        <p:nvSpPr>
          <p:cNvPr id="318" name="직사각형 4"/>
          <p:cNvSpPr txBox="1"/>
          <p:nvPr/>
        </p:nvSpPr>
        <p:spPr>
          <a:xfrm>
            <a:off x="1439098" y="3537660"/>
            <a:ext cx="11034537" cy="19779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304800" indent="-304800" algn="l" defTabSz="1300480">
              <a:buSzPct val="75000"/>
              <a:buFont typeface="Helvetica Neue"/>
              <a:buChar char="-"/>
              <a:defRPr sz="2400">
                <a:latin typeface="맑은 고딕"/>
                <a:ea typeface="맑은 고딕"/>
                <a:cs typeface="맑은 고딕"/>
                <a:sym typeface="맑은 고딕"/>
              </a:defRPr>
            </a:pPr>
            <a:r>
              <a:rPr lang="en-US" dirty="0" smtClean="0"/>
              <a:t>Based on relativistic mean field theory with axial symmetry</a:t>
            </a:r>
          </a:p>
          <a:p>
            <a:pPr marL="304800" indent="-304800" algn="l" defTabSz="1300480">
              <a:buSzPct val="75000"/>
              <a:buFont typeface="Helvetica Neue"/>
              <a:buChar char="-"/>
              <a:defRPr sz="2400">
                <a:latin typeface="맑은 고딕"/>
                <a:ea typeface="맑은 고딕"/>
                <a:cs typeface="맑은 고딕"/>
                <a:sym typeface="맑은 고딕"/>
              </a:defRPr>
            </a:pPr>
            <a:r>
              <a:rPr dirty="0" smtClean="0"/>
              <a:t>deformed </a:t>
            </a:r>
            <a:r>
              <a:rPr dirty="0"/>
              <a:t>Dirac spinors are expanded </a:t>
            </a:r>
            <a:br>
              <a:rPr dirty="0"/>
            </a:br>
            <a:r>
              <a:rPr dirty="0"/>
              <a:t>in a basis of spherical Dirac wave functions </a:t>
            </a:r>
            <a:br>
              <a:rPr dirty="0"/>
            </a:br>
            <a:r>
              <a:rPr dirty="0"/>
              <a:t>which are obtained from the solution of the Dirac equations </a:t>
            </a:r>
            <a:br>
              <a:rPr dirty="0"/>
            </a:br>
            <a:r>
              <a:rPr dirty="0"/>
              <a:t>                for a spherical Woods-Saxon type potential.</a:t>
            </a:r>
          </a:p>
        </p:txBody>
      </p:sp>
      <p:sp>
        <p:nvSpPr>
          <p:cNvPr id="319" name="DRHBc"/>
          <p:cNvSpPr txBox="1"/>
          <p:nvPr/>
        </p:nvSpPr>
        <p:spPr>
          <a:xfrm>
            <a:off x="1112152" y="2831733"/>
            <a:ext cx="1485165" cy="5727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100" b="1">
                <a:solidFill>
                  <a:srgbClr val="74747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DRHBc</a:t>
            </a:r>
          </a:p>
        </p:txBody>
      </p:sp>
      <p:pic>
        <p:nvPicPr>
          <p:cNvPr id="32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17530" y="6238549"/>
            <a:ext cx="6490865" cy="3256073"/>
          </a:xfrm>
          <a:prstGeom prst="rect">
            <a:avLst/>
          </a:prstGeom>
          <a:ln w="12700">
            <a:miter lim="400000"/>
          </a:ln>
        </p:spPr>
      </p:pic>
      <p:pic>
        <p:nvPicPr>
          <p:cNvPr id="321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848492" y="8849410"/>
            <a:ext cx="1625601" cy="495301"/>
          </a:xfrm>
          <a:prstGeom prst="rect">
            <a:avLst/>
          </a:prstGeom>
          <a:ln w="12700">
            <a:miter lim="400000"/>
          </a:ln>
        </p:spPr>
      </p:pic>
      <p:sp>
        <p:nvSpPr>
          <p:cNvPr id="322" name="Slide Number"/>
          <p:cNvSpPr txBox="1">
            <a:spLocks noGrp="1"/>
          </p:cNvSpPr>
          <p:nvPr>
            <p:ph type="sldNum" sz="quarter" idx="4294967295"/>
          </p:nvPr>
        </p:nvSpPr>
        <p:spPr>
          <a:xfrm>
            <a:off x="12367056" y="9194800"/>
            <a:ext cx="213158" cy="299822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311" y="1265127"/>
            <a:ext cx="12128945" cy="635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18849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87" y="764088"/>
            <a:ext cx="12094442" cy="696226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65469" y="8906606"/>
            <a:ext cx="4034759" cy="4873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altLang="ko-KR" sz="25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Helvetica Neue Light"/>
              </a:rPr>
              <a:t>To appear in ADNDT </a:t>
            </a:r>
            <a:r>
              <a:rPr lang="en-US" altLang="ko-KR" sz="2500" dirty="0" smtClean="0"/>
              <a:t>soon</a:t>
            </a:r>
            <a:endParaRPr kumimoji="0" lang="ko-KR" altLang="en-US" sz="25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Helvetica Neue Light"/>
            </a:endParaRPr>
          </a:p>
        </p:txBody>
      </p:sp>
    </p:spTree>
    <p:extLst>
      <p:ext uri="{BB962C8B-B14F-4D97-AF65-F5344CB8AC3E}">
        <p14:creationId xmlns:p14="http://schemas.microsoft.com/office/powerpoint/2010/main" val="1956227162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Collaboration Member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i="1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Collaboration Members</a:t>
            </a:r>
          </a:p>
        </p:txBody>
      </p:sp>
      <p:graphicFrame>
        <p:nvGraphicFramePr>
          <p:cNvPr id="342" name="Table"/>
          <p:cNvGraphicFramePr/>
          <p:nvPr>
            <p:extLst>
              <p:ext uri="{D42A27DB-BD31-4B8C-83A1-F6EECF244321}">
                <p14:modId xmlns:p14="http://schemas.microsoft.com/office/powerpoint/2010/main" val="643579046"/>
              </p:ext>
            </p:extLst>
          </p:nvPr>
        </p:nvGraphicFramePr>
        <p:xfrm>
          <a:off x="571500" y="2222500"/>
          <a:ext cx="11849099" cy="4966228"/>
        </p:xfrm>
        <a:graphic>
          <a:graphicData uri="http://schemas.openxmlformats.org/drawingml/2006/table">
            <a:tbl>
              <a:tblPr>
                <a:tableStyleId>{EEE7283C-3CF3-47DC-8721-378D4A62B228}</a:tableStyleId>
              </a:tblPr>
              <a:tblGrid>
                <a:gridCol w="282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22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690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71031">
                <a:tc>
                  <a:txBody>
                    <a:bodyPr/>
                    <a:lstStyle/>
                    <a:p>
                      <a:pPr algn="ctr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2800">
                          <a:solidFill>
                            <a:srgbClr val="444444"/>
                          </a:solidFill>
                        </a:rPr>
                        <a:t>Korean  Institues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3C3C1D"/>
                      </a:solidFill>
                      <a:miter lim="400000"/>
                    </a:lnL>
                    <a:lnT w="12700">
                      <a:solidFill>
                        <a:srgbClr val="3C3C1D"/>
                      </a:solidFill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rPr lang="en-US" dirty="0" smtClean="0"/>
                        <a:t>RISP/</a:t>
                      </a:r>
                      <a:r>
                        <a:rPr dirty="0" smtClean="0"/>
                        <a:t>IBS</a:t>
                      </a:r>
                      <a:r>
                        <a:rPr lang="en-US" dirty="0" smtClean="0"/>
                        <a:t>, CENS/IBS</a:t>
                      </a:r>
                      <a:endParaRPr dirty="0"/>
                    </a:p>
                  </a:txBody>
                  <a:tcPr marL="50800" marR="50800" marT="50800" marB="50800" anchor="ctr" horzOverflow="overflow">
                    <a:lnT w="12700">
                      <a:solidFill>
                        <a:srgbClr val="3C3C1D"/>
                      </a:solidFill>
                      <a:miter lim="400000"/>
                    </a:lnT>
                  </a:tcPr>
                </a:tc>
                <a:tc>
                  <a:txBody>
                    <a:bodyPr/>
                    <a:lstStyle/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t>Soongsil University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t>Pusan National University</a:t>
                      </a:r>
                    </a:p>
                  </a:txBody>
                  <a:tcPr marL="50800" marR="50800" marT="50800" marB="50800" anchor="ctr" horzOverflow="overflow">
                    <a:lnR w="12700">
                      <a:solidFill>
                        <a:srgbClr val="3C3C1D"/>
                      </a:solidFill>
                      <a:miter lim="400000"/>
                    </a:lnR>
                    <a:lnT w="12700">
                      <a:solidFill>
                        <a:srgbClr val="3C3C1D"/>
                      </a:solidFill>
                      <a:miter lim="400000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5197">
                <a:tc>
                  <a:txBody>
                    <a:bodyPr/>
                    <a:lstStyle/>
                    <a:p>
                      <a:pPr algn="ctr" defTabSz="457200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2800">
                          <a:solidFill>
                            <a:srgbClr val="444444"/>
                          </a:solidFill>
                        </a:rPr>
                        <a:t>Chinese Institutes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3C3C1D"/>
                      </a:solidFill>
                      <a:miter lim="400000"/>
                    </a:lnL>
                    <a:lnB w="12700">
                      <a:solidFill>
                        <a:srgbClr val="3C3C1D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t>Peking University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t>Huzhou University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t>University of Hong Kong, 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t>Beihang University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t>ITP/CAS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t>Nanhang University</a:t>
                      </a:r>
                    </a:p>
                  </a:txBody>
                  <a:tcPr marL="50800" marR="50800" marT="50800" marB="50800" anchor="ctr" horzOverflow="overflow">
                    <a:lnB w="12700">
                      <a:solidFill>
                        <a:srgbClr val="3C3C1D"/>
                      </a:solidFill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rPr dirty="0"/>
                        <a:t>Anhui University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rPr dirty="0"/>
                        <a:t>Sichuan Normal University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rPr dirty="0"/>
                        <a:t>Zhengzhou University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rPr dirty="0"/>
                        <a:t>IMP/CAS</a:t>
                      </a:r>
                    </a:p>
                    <a:p>
                      <a:pPr marL="254000" indent="-254000" algn="l" defTabSz="457200">
                        <a:lnSpc>
                          <a:spcPct val="120000"/>
                        </a:lnSpc>
                        <a:buSzPct val="100000"/>
                        <a:buFont typeface="Helvetica Neue"/>
                        <a:buChar char="•"/>
                        <a:defRPr sz="2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  <a:r>
                        <a:rPr dirty="0"/>
                        <a:t>Southwest University</a:t>
                      </a:r>
                    </a:p>
                  </a:txBody>
                  <a:tcPr marL="50800" marR="50800" marT="50800" marB="50800" anchor="ctr" horzOverflow="overflow">
                    <a:lnR w="12700">
                      <a:solidFill>
                        <a:srgbClr val="3C3C1D"/>
                      </a:solidFill>
                      <a:miter lim="400000"/>
                    </a:lnR>
                    <a:lnB w="12700">
                      <a:solidFill>
                        <a:srgbClr val="3C3C1D"/>
                      </a:solidFill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43" name="Slide Number"/>
          <p:cNvSpPr txBox="1">
            <a:spLocks noGrp="1"/>
          </p:cNvSpPr>
          <p:nvPr>
            <p:ph type="sldNum" sz="quarter" idx="4294967295"/>
          </p:nvPr>
        </p:nvSpPr>
        <p:spPr>
          <a:xfrm>
            <a:off x="12367056" y="9194800"/>
            <a:ext cx="213158" cy="299822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Topics to be discussed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i="1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Topics to be discussed</a:t>
            </a:r>
          </a:p>
        </p:txBody>
      </p:sp>
      <p:sp>
        <p:nvSpPr>
          <p:cNvPr id="346" name="Nuclear mass measurement and evaluation…"/>
          <p:cNvSpPr txBox="1"/>
          <p:nvPr/>
        </p:nvSpPr>
        <p:spPr>
          <a:xfrm>
            <a:off x="672103" y="2177715"/>
            <a:ext cx="11660594" cy="49285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254000" indent="-254000" algn="l" defTabSz="457200">
              <a:lnSpc>
                <a:spcPct val="160000"/>
              </a:lnSpc>
              <a:buSzPct val="100000"/>
              <a:buFont typeface="Helvetica Neue"/>
              <a:buChar char="•"/>
              <a:defRPr sz="2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US" dirty="0"/>
              <a:t>Blocking effects and dripline physics for odd-A </a:t>
            </a:r>
            <a:r>
              <a:rPr lang="en-US" dirty="0" smtClean="0"/>
              <a:t>nuclei</a:t>
            </a:r>
          </a:p>
          <a:p>
            <a:pPr marL="254000" indent="-254000" algn="l" defTabSz="457200">
              <a:lnSpc>
                <a:spcPct val="160000"/>
              </a:lnSpc>
              <a:buSzPct val="100000"/>
              <a:buFont typeface="Helvetica Neue"/>
              <a:buChar char="•"/>
              <a:defRPr sz="2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US" altLang="ko-KR" dirty="0"/>
              <a:t>Beyond mean field </a:t>
            </a:r>
            <a:r>
              <a:rPr lang="en-US" altLang="ko-KR" dirty="0" smtClean="0"/>
              <a:t>approximation such as functional renormalization group equation, etc.</a:t>
            </a:r>
            <a:endParaRPr lang="en-US" altLang="ko-KR" dirty="0"/>
          </a:p>
          <a:p>
            <a:pPr marL="254000" indent="-254000" algn="l" defTabSz="457200">
              <a:lnSpc>
                <a:spcPct val="160000"/>
              </a:lnSpc>
              <a:buSzPct val="100000"/>
              <a:buFont typeface="Helvetica Neue"/>
              <a:buChar char="•"/>
              <a:defRPr sz="2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err="1" smtClean="0"/>
              <a:t>DRHBc</a:t>
            </a:r>
            <a:r>
              <a:rPr dirty="0" smtClean="0"/>
              <a:t> </a:t>
            </a:r>
            <a:r>
              <a:rPr dirty="0"/>
              <a:t>mass </a:t>
            </a:r>
            <a:r>
              <a:rPr dirty="0" smtClean="0"/>
              <a:t>table</a:t>
            </a:r>
            <a:r>
              <a:rPr lang="en-US" dirty="0" smtClean="0"/>
              <a:t> (even-odd)</a:t>
            </a:r>
            <a:r>
              <a:rPr dirty="0" smtClean="0"/>
              <a:t>: </a:t>
            </a:r>
            <a:r>
              <a:rPr dirty="0"/>
              <a:t>progress and </a:t>
            </a:r>
            <a:r>
              <a:rPr dirty="0" smtClean="0"/>
              <a:t>perspective</a:t>
            </a:r>
            <a:endParaRPr lang="en-US" dirty="0" smtClean="0"/>
          </a:p>
          <a:p>
            <a:pPr marL="254000" indent="-254000" algn="l" defTabSz="457200">
              <a:lnSpc>
                <a:spcPct val="160000"/>
              </a:lnSpc>
              <a:buSzPct val="100000"/>
              <a:buFont typeface="Helvetica Neue"/>
              <a:buChar char="•"/>
              <a:defRPr sz="2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smtClean="0"/>
              <a:t>Progress </a:t>
            </a:r>
            <a:r>
              <a:rPr dirty="0"/>
              <a:t>reports from Korean institutes </a:t>
            </a:r>
          </a:p>
          <a:p>
            <a:pPr marL="254000" indent="-254000" algn="l" defTabSz="457200">
              <a:lnSpc>
                <a:spcPct val="160000"/>
              </a:lnSpc>
              <a:buSzPct val="100000"/>
              <a:buFont typeface="Helvetica Neue"/>
              <a:buChar char="•"/>
              <a:defRPr sz="2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/>
              <a:t>Progress reports from Chinese institutes</a:t>
            </a:r>
          </a:p>
          <a:p>
            <a:pPr marL="254000" indent="-254000" algn="l" defTabSz="457200">
              <a:lnSpc>
                <a:spcPct val="160000"/>
              </a:lnSpc>
              <a:buSzPct val="100000"/>
              <a:buFont typeface="Helvetica Neue"/>
              <a:buChar char="•"/>
              <a:defRPr sz="2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 smtClean="0"/>
              <a:t>Application </a:t>
            </a:r>
            <a:r>
              <a:rPr dirty="0"/>
              <a:t>of </a:t>
            </a:r>
            <a:r>
              <a:rPr dirty="0" err="1"/>
              <a:t>DRHBc</a:t>
            </a:r>
            <a:r>
              <a:rPr dirty="0"/>
              <a:t> with DJBUU and to other nuclear reactions</a:t>
            </a:r>
          </a:p>
        </p:txBody>
      </p:sp>
      <p:sp>
        <p:nvSpPr>
          <p:cNvPr id="347" name="Slide Number"/>
          <p:cNvSpPr txBox="1">
            <a:spLocks noGrp="1"/>
          </p:cNvSpPr>
          <p:nvPr>
            <p:ph type="sldNum" sz="quarter" idx="4294967295"/>
          </p:nvPr>
        </p:nvSpPr>
        <p:spPr>
          <a:xfrm>
            <a:off x="12367056" y="9194800"/>
            <a:ext cx="213158" cy="299822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00833" y="2617940"/>
            <a:ext cx="12032467" cy="5498925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In</a:t>
            </a:r>
            <a:r>
              <a:rPr lang="ko-KR" altLang="en-US" dirty="0" smtClean="0"/>
              <a:t> </a:t>
            </a:r>
            <a:r>
              <a:rPr lang="en-US" altLang="ko-KR" dirty="0" smtClean="0"/>
              <a:t>a </a:t>
            </a:r>
            <a:r>
              <a:rPr lang="en-US" altLang="ko-KR" dirty="0" smtClean="0"/>
              <a:t>nutshell: pairing </a:t>
            </a:r>
            <a:r>
              <a:rPr lang="en-US" altLang="ko-KR" dirty="0" smtClean="0"/>
              <a:t>occurs near the Fermi surface. In the case of odd nuclei, there exists an unpaired nucleon which is inert when it comes to pairing phenomena.</a:t>
            </a:r>
            <a:r>
              <a:rPr lang="ko-KR" altLang="en-US" dirty="0" smtClean="0"/>
              <a:t> </a:t>
            </a:r>
            <a:r>
              <a:rPr lang="en-US" altLang="ko-KR" dirty="0" smtClean="0"/>
              <a:t>The state occupied by the unpaired nucleon is blocked in the sense that the state does nothing for pairing correlations. Therefore when we calculate the paring energy, </a:t>
            </a:r>
            <a:r>
              <a:rPr lang="en-US" altLang="ko-KR" dirty="0" err="1" smtClean="0"/>
              <a:t>etc</a:t>
            </a:r>
            <a:r>
              <a:rPr lang="en-US" altLang="ko-KR" dirty="0" smtClean="0"/>
              <a:t>, we need to exclude the blocked state.</a:t>
            </a:r>
          </a:p>
          <a:p>
            <a:endParaRPr lang="ko-KR" altLang="en-US" dirty="0"/>
          </a:p>
        </p:txBody>
      </p:sp>
      <p:sp>
        <p:nvSpPr>
          <p:cNvPr id="4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733" dirty="0"/>
              <a:t>Blocking</a:t>
            </a:r>
            <a:r>
              <a:rPr lang="ko-KR" altLang="en-US" sz="3733" dirty="0"/>
              <a:t> </a:t>
            </a:r>
            <a:r>
              <a:rPr lang="en-US" altLang="ko-KR" sz="3733" dirty="0"/>
              <a:t>effects for odd-A and odd-odd nuclei</a:t>
            </a:r>
            <a:endParaRPr lang="ko-KR" altLang="en-US" sz="3733" dirty="0"/>
          </a:p>
        </p:txBody>
      </p:sp>
    </p:spTree>
    <p:extLst>
      <p:ext uri="{BB962C8B-B14F-4D97-AF65-F5344CB8AC3E}">
        <p14:creationId xmlns:p14="http://schemas.microsoft.com/office/powerpoint/2010/main" val="80366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1st_DRHBcworkshop.jpg" descr="1st_DRHBcworkshop.jpg"/>
          <p:cNvPicPr>
            <a:picLocks noGrp="1" noChangeAspect="1"/>
          </p:cNvPicPr>
          <p:nvPr>
            <p:ph type="pic" idx="21"/>
          </p:nvPr>
        </p:nvPicPr>
        <p:blipFill>
          <a:blip r:embed="rId3">
            <a:extLst/>
          </a:blip>
          <a:srcRect t="25964" b="25964"/>
          <a:stretch>
            <a:fillRect/>
          </a:stretch>
        </p:blipFill>
        <p:spPr>
          <a:xfrm>
            <a:off x="0" y="4248150"/>
            <a:ext cx="13004928" cy="3703343"/>
          </a:xfrm>
          <a:prstGeom prst="rect">
            <a:avLst/>
          </a:prstGeom>
        </p:spPr>
      </p:pic>
      <p:sp>
        <p:nvSpPr>
          <p:cNvPr id="350" name="1st workshop, Daejeon, Korea…"/>
          <p:cNvSpPr txBox="1">
            <a:spLocks noGrp="1"/>
          </p:cNvSpPr>
          <p:nvPr>
            <p:ph type="title"/>
          </p:nvPr>
        </p:nvSpPr>
        <p:spPr>
          <a:xfrm>
            <a:off x="181123" y="7785100"/>
            <a:ext cx="7019777" cy="1968500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defRPr sz="3500" i="1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lang="en-US" sz="2700" dirty="0" smtClean="0"/>
              <a:t>1</a:t>
            </a:r>
            <a:r>
              <a:rPr lang="en-US" sz="2700" baseline="30000" dirty="0" smtClean="0"/>
              <a:t>st</a:t>
            </a:r>
            <a:r>
              <a:rPr lang="en-US" sz="2700" dirty="0" smtClean="0"/>
              <a:t> </a:t>
            </a:r>
            <a:r>
              <a:rPr sz="2700" dirty="0" smtClean="0"/>
              <a:t>workshop</a:t>
            </a:r>
            <a:r>
              <a:rPr sz="2700" dirty="0"/>
              <a:t>, Daejeon, Korea</a:t>
            </a:r>
          </a:p>
          <a:p>
            <a:pPr>
              <a:defRPr sz="3500" i="1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lang="en-US" sz="2700" dirty="0" smtClean="0"/>
              <a:t>2</a:t>
            </a:r>
            <a:r>
              <a:rPr lang="en-US" sz="2700" baseline="30000" dirty="0" smtClean="0"/>
              <a:t>nd</a:t>
            </a:r>
            <a:r>
              <a:rPr lang="en-US" sz="2700" dirty="0" smtClean="0"/>
              <a:t> </a:t>
            </a:r>
            <a:r>
              <a:rPr sz="2700" dirty="0" smtClean="0"/>
              <a:t> </a:t>
            </a:r>
            <a:r>
              <a:rPr sz="2700" dirty="0"/>
              <a:t>workshop, Beijing, </a:t>
            </a:r>
            <a:r>
              <a:rPr sz="2700" dirty="0" smtClean="0"/>
              <a:t>China</a:t>
            </a: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3</a:t>
            </a:r>
            <a:r>
              <a:rPr lang="en-US" sz="2700" baseline="30000" dirty="0" smtClean="0"/>
              <a:t>rd</a:t>
            </a:r>
            <a:r>
              <a:rPr lang="en-US" sz="2700" dirty="0" smtClean="0"/>
              <a:t> hybrid workshop, Pusan, Korea</a:t>
            </a:r>
            <a:br>
              <a:rPr lang="en-US" sz="2700" dirty="0" smtClean="0"/>
            </a:br>
            <a:r>
              <a:rPr lang="en-US" sz="2700" dirty="0" smtClean="0"/>
              <a:t>4</a:t>
            </a:r>
            <a:r>
              <a:rPr lang="en-US" sz="2700" baseline="30000" dirty="0" smtClean="0"/>
              <a:t>th</a:t>
            </a:r>
            <a:r>
              <a:rPr lang="en-US" sz="2700" dirty="0" smtClean="0"/>
              <a:t> Hybrid workshop, </a:t>
            </a:r>
            <a:r>
              <a:rPr lang="en-US" sz="2700" dirty="0" err="1" smtClean="0"/>
              <a:t>Asan</a:t>
            </a:r>
            <a:r>
              <a:rPr lang="en-US" sz="2700" dirty="0" smtClean="0"/>
              <a:t> and Beijing</a:t>
            </a:r>
            <a:endParaRPr sz="2700" dirty="0"/>
          </a:p>
        </p:txBody>
      </p:sp>
      <p:sp>
        <p:nvSpPr>
          <p:cNvPr id="351" name="Dec. 4-8, 2018…"/>
          <p:cNvSpPr txBox="1">
            <a:spLocks noGrp="1"/>
          </p:cNvSpPr>
          <p:nvPr>
            <p:ph type="body" sz="quarter" idx="1"/>
          </p:nvPr>
        </p:nvSpPr>
        <p:spPr>
          <a:xfrm>
            <a:off x="7886700" y="7951493"/>
            <a:ext cx="4953001" cy="1802107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dirty="0"/>
              <a:t>Dec. 4-8, 2018</a:t>
            </a:r>
          </a:p>
          <a:p>
            <a:r>
              <a:rPr dirty="0"/>
              <a:t>Aug. 21-24, </a:t>
            </a:r>
            <a:r>
              <a:rPr dirty="0" smtClean="0"/>
              <a:t>2019</a:t>
            </a:r>
            <a:endParaRPr lang="en-US" dirty="0" smtClean="0"/>
          </a:p>
          <a:p>
            <a:r>
              <a:rPr lang="en-US" dirty="0" smtClean="0"/>
              <a:t>Aug. 26-28, 2020</a:t>
            </a:r>
          </a:p>
          <a:p>
            <a:r>
              <a:rPr lang="en-US" dirty="0" smtClean="0"/>
              <a:t>Dec. 16-18, 2021</a:t>
            </a:r>
            <a:endParaRPr dirty="0"/>
          </a:p>
        </p:txBody>
      </p:sp>
      <p:pic>
        <p:nvPicPr>
          <p:cNvPr id="352" name="group photo2.JPG" descr="group photo2.JPG"/>
          <p:cNvPicPr>
            <a:picLocks noChangeAspect="1"/>
          </p:cNvPicPr>
          <p:nvPr/>
        </p:nvPicPr>
        <p:blipFill>
          <a:blip r:embed="rId4">
            <a:extLst/>
          </a:blip>
          <a:srcRect t="15176" b="34281"/>
          <a:stretch>
            <a:fillRect/>
          </a:stretch>
        </p:blipFill>
        <p:spPr>
          <a:xfrm>
            <a:off x="0" y="-473"/>
            <a:ext cx="13004800" cy="4311973"/>
          </a:xfrm>
          <a:prstGeom prst="rect">
            <a:avLst/>
          </a:prstGeom>
          <a:ln w="12700">
            <a:miter lim="400000"/>
          </a:ln>
        </p:spPr>
      </p:pic>
      <p:sp>
        <p:nvSpPr>
          <p:cNvPr id="353" name="1st DRHBc"/>
          <p:cNvSpPr txBox="1"/>
          <p:nvPr/>
        </p:nvSpPr>
        <p:spPr>
          <a:xfrm>
            <a:off x="10151237" y="6915430"/>
            <a:ext cx="2494027" cy="6471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FFAE0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1st DRHBc</a:t>
            </a:r>
          </a:p>
        </p:txBody>
      </p:sp>
      <p:sp>
        <p:nvSpPr>
          <p:cNvPr id="354" name="2nd DRHBc"/>
          <p:cNvSpPr txBox="1"/>
          <p:nvPr/>
        </p:nvSpPr>
        <p:spPr>
          <a:xfrm>
            <a:off x="10079228" y="302964"/>
            <a:ext cx="2638045" cy="647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FFAE07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2nd DRHBc</a:t>
            </a:r>
          </a:p>
        </p:txBody>
      </p:sp>
      <p:sp>
        <p:nvSpPr>
          <p:cNvPr id="355" name="Slide Number"/>
          <p:cNvSpPr txBox="1">
            <a:spLocks noGrp="1"/>
          </p:cNvSpPr>
          <p:nvPr>
            <p:ph type="sldNum" sz="quarter" idx="4294967295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Topics to be discussed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i="1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en-US" dirty="0" smtClean="0"/>
              <a:t>Plan for this year</a:t>
            </a:r>
            <a:endParaRPr dirty="0"/>
          </a:p>
        </p:txBody>
      </p:sp>
      <p:sp>
        <p:nvSpPr>
          <p:cNvPr id="346" name="Nuclear mass measurement and evaluation…"/>
          <p:cNvSpPr txBox="1"/>
          <p:nvPr/>
        </p:nvSpPr>
        <p:spPr>
          <a:xfrm>
            <a:off x="150313" y="3778154"/>
            <a:ext cx="12676340" cy="17276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marL="254000" indent="-254000" algn="l" defTabSz="457200">
              <a:lnSpc>
                <a:spcPct val="160000"/>
              </a:lnSpc>
              <a:buSzPct val="100000"/>
              <a:buFont typeface="Helvetica Neue"/>
              <a:buChar char="•"/>
              <a:defRPr sz="2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US" sz="3300" dirty="0" smtClean="0"/>
              <a:t>Focused collaboration meeting for a week and </a:t>
            </a:r>
            <a:r>
              <a:rPr lang="en-US" sz="3300" dirty="0" smtClean="0"/>
              <a:t>5th</a:t>
            </a:r>
            <a:r>
              <a:rPr lang="en-US" sz="3300" dirty="0" smtClean="0"/>
              <a:t> </a:t>
            </a:r>
            <a:r>
              <a:rPr lang="en-US" sz="3300" dirty="0" err="1" smtClean="0"/>
              <a:t>DRHBc</a:t>
            </a:r>
            <a:r>
              <a:rPr lang="en-US" sz="3300" dirty="0" smtClean="0"/>
              <a:t> </a:t>
            </a:r>
            <a:r>
              <a:rPr lang="en-US" sz="3300" dirty="0" smtClean="0"/>
              <a:t>workshop for three days in this fall. </a:t>
            </a:r>
            <a:endParaRPr lang="en-US" sz="3300" dirty="0" smtClean="0"/>
          </a:p>
        </p:txBody>
      </p:sp>
      <p:sp>
        <p:nvSpPr>
          <p:cNvPr id="347" name="Slide Number"/>
          <p:cNvSpPr txBox="1">
            <a:spLocks noGrp="1"/>
          </p:cNvSpPr>
          <p:nvPr>
            <p:ph type="sldNum" sz="quarter" idx="4294967295"/>
          </p:nvPr>
        </p:nvSpPr>
        <p:spPr>
          <a:xfrm>
            <a:off x="12367056" y="9194800"/>
            <a:ext cx="213158" cy="299822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14525577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ModernPortfolio">
  <a:themeElements>
    <a:clrScheme name="ModernPortfolio">
      <a:dk1>
        <a:srgbClr val="000000"/>
      </a:dk1>
      <a:lt1>
        <a:srgbClr val="FFFFFF"/>
      </a:lt1>
      <a:dk2>
        <a:srgbClr val="5C5C5C"/>
      </a:dk2>
      <a:lt2>
        <a:srgbClr val="CBCBCB"/>
      </a:lt2>
      <a:accent1>
        <a:srgbClr val="557E8A"/>
      </a:accent1>
      <a:accent2>
        <a:srgbClr val="88885A"/>
      </a:accent2>
      <a:accent3>
        <a:srgbClr val="B29E85"/>
      </a:accent3>
      <a:accent4>
        <a:srgbClr val="BB7B52"/>
      </a:accent4>
      <a:accent5>
        <a:srgbClr val="CF7F66"/>
      </a:accent5>
      <a:accent6>
        <a:srgbClr val="62647B"/>
      </a:accent6>
      <a:hlink>
        <a:srgbClr val="0000FF"/>
      </a:hlink>
      <a:folHlink>
        <a:srgbClr val="FF00FF"/>
      </a:folHlink>
    </a:clrScheme>
    <a:fontScheme name="ModernPortfolio">
      <a:majorFont>
        <a:latin typeface="Helvetica Neue Light"/>
        <a:ea typeface="Helvetica Neue Light"/>
        <a:cs typeface="Helvetica Neue Light"/>
      </a:majorFont>
      <a:minorFont>
        <a:latin typeface="Helvetica Neue Light"/>
        <a:ea typeface="Helvetica Neue Light"/>
        <a:cs typeface="Helvetica Neue Light"/>
      </a:minorFont>
    </a:fontScheme>
    <a:fmtScheme name="ModernPortfol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satOff val="12166"/>
            <a:lumOff val="-13042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ABABAB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ModernPortfolio">
  <a:themeElements>
    <a:clrScheme name="ModernPortfolio">
      <a:dk1>
        <a:srgbClr val="000000"/>
      </a:dk1>
      <a:lt1>
        <a:srgbClr val="FFFFFF"/>
      </a:lt1>
      <a:dk2>
        <a:srgbClr val="5C5C5C"/>
      </a:dk2>
      <a:lt2>
        <a:srgbClr val="CBCBCB"/>
      </a:lt2>
      <a:accent1>
        <a:srgbClr val="557E8A"/>
      </a:accent1>
      <a:accent2>
        <a:srgbClr val="88885A"/>
      </a:accent2>
      <a:accent3>
        <a:srgbClr val="B29E85"/>
      </a:accent3>
      <a:accent4>
        <a:srgbClr val="BB7B52"/>
      </a:accent4>
      <a:accent5>
        <a:srgbClr val="CF7F66"/>
      </a:accent5>
      <a:accent6>
        <a:srgbClr val="62647B"/>
      </a:accent6>
      <a:hlink>
        <a:srgbClr val="0000FF"/>
      </a:hlink>
      <a:folHlink>
        <a:srgbClr val="FF00FF"/>
      </a:folHlink>
    </a:clrScheme>
    <a:fontScheme name="ModernPortfolio">
      <a:majorFont>
        <a:latin typeface="Helvetica Neue Light"/>
        <a:ea typeface="Helvetica Neue Light"/>
        <a:cs typeface="Helvetica Neue Light"/>
      </a:majorFont>
      <a:minorFont>
        <a:latin typeface="Helvetica Neue Light"/>
        <a:ea typeface="Helvetica Neue Light"/>
        <a:cs typeface="Helvetica Neue Light"/>
      </a:minorFont>
    </a:fontScheme>
    <a:fmtScheme name="ModernPortfol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satOff val="12166"/>
            <a:lumOff val="-13042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ABABAB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385</Words>
  <Application>Microsoft Office PowerPoint</Application>
  <PresentationFormat>사용자 지정</PresentationFormat>
  <Paragraphs>69</Paragraphs>
  <Slides>10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4" baseType="lpstr">
      <vt:lpstr>Apple SD 산돌고딕 Neo 일반체</vt:lpstr>
      <vt:lpstr>DIN Alternate Bold</vt:lpstr>
      <vt:lpstr>DIN Condensed Bold</vt:lpstr>
      <vt:lpstr>Gill Sans</vt:lpstr>
      <vt:lpstr>Helvetica Neue</vt:lpstr>
      <vt:lpstr>Helvetica Neue Light</vt:lpstr>
      <vt:lpstr>Helvetica Neue Medium</vt:lpstr>
      <vt:lpstr>宋体</vt:lpstr>
      <vt:lpstr>맑은 고딕</vt:lpstr>
      <vt:lpstr>Arial</vt:lpstr>
      <vt:lpstr>Helvetica</vt:lpstr>
      <vt:lpstr>Times New Roman</vt:lpstr>
      <vt:lpstr>Verdana</vt:lpstr>
      <vt:lpstr>ModernPortfolio</vt:lpstr>
      <vt:lpstr>   Focus research program on nuclear mass table    with DRHBc theory: even Z and odd N case</vt:lpstr>
      <vt:lpstr>PowerPoint 프레젠테이션</vt:lpstr>
      <vt:lpstr>PowerPoint 프레젠테이션</vt:lpstr>
      <vt:lpstr>PowerPoint 프레젠테이션</vt:lpstr>
      <vt:lpstr>PowerPoint 프레젠테이션</vt:lpstr>
      <vt:lpstr>Collaboration Members</vt:lpstr>
      <vt:lpstr>Topics to be discussed</vt:lpstr>
      <vt:lpstr>Blocking effects for odd-A and odd-odd nuclei</vt:lpstr>
      <vt:lpstr>1st workshop, Daejeon, Korea 2nd  workshop, Beijing, China 3rd hybrid workshop, Pusan, Korea 4th Hybrid workshop, Asan and Beijing</vt:lpstr>
      <vt:lpstr>Plan for this year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Focus research program on nuclear mass table    with DRHBc theory</dc:title>
  <cp:lastModifiedBy>User</cp:lastModifiedBy>
  <cp:revision>15</cp:revision>
  <dcterms:modified xsi:type="dcterms:W3CDTF">2022-01-18T06:11:16Z</dcterms:modified>
</cp:coreProperties>
</file>