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13"/>
  </p:notesMasterIdLst>
  <p:sldIdLst>
    <p:sldId id="611" r:id="rId2"/>
    <p:sldId id="568" r:id="rId3"/>
    <p:sldId id="613" r:id="rId4"/>
    <p:sldId id="614" r:id="rId5"/>
    <p:sldId id="615" r:id="rId6"/>
    <p:sldId id="612" r:id="rId7"/>
    <p:sldId id="616" r:id="rId8"/>
    <p:sldId id="618" r:id="rId9"/>
    <p:sldId id="617" r:id="rId10"/>
    <p:sldId id="619" r:id="rId11"/>
    <p:sldId id="607" r:id="rId12"/>
  </p:sldIdLst>
  <p:sldSz cx="9144000" cy="6858000" type="screen4x3"/>
  <p:notesSz cx="7099300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FF"/>
    <a:srgbClr val="FF7C80"/>
    <a:srgbClr val="FFFFFF"/>
    <a:srgbClr val="FF6600"/>
    <a:srgbClr val="CDFAFF"/>
    <a:srgbClr val="B5CE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34" autoAdjust="0"/>
    <p:restoredTop sz="94660"/>
  </p:normalViewPr>
  <p:slideViewPr>
    <p:cSldViewPr>
      <p:cViewPr varScale="1">
        <p:scale>
          <a:sx n="78" d="100"/>
          <a:sy n="78" d="100"/>
        </p:scale>
        <p:origin x="211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2556" y="-90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9139AE88-6047-4512-B5CD-C15E45C41877}" type="datetimeFigureOut">
              <a:rPr lang="ko-KR" altLang="en-US" smtClean="0"/>
              <a:pPr/>
              <a:t>2025-02-26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46FCF354-AC2B-490C-8C73-420731BBDDE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7136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9328235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4804464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1747814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2025-02-26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8345840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2025-02-26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423480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2025-02-26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5311279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93E3C-3146-4674-8AAD-867E48845855}" type="datetime1">
              <a:rPr lang="ko-KR" altLang="en-US" smtClean="0"/>
              <a:pPr/>
              <a:t>2025-02-26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2559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2025-02-26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5690450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2025-02-26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6182364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109356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0181234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9B8203-58E7-41E8-8B0B-0A860B0DA16C}" type="datetime1">
              <a:rPr lang="ko-KR" altLang="en-US" smtClean="0"/>
              <a:pPr/>
              <a:t>2025-02-26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9223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</a:t>
            </a:fld>
            <a:endParaRPr lang="ko-KR" altLang="en-US" dirty="0"/>
          </a:p>
        </p:txBody>
      </p:sp>
      <p:pic>
        <p:nvPicPr>
          <p:cNvPr id="1026" name="Picture 2" descr="Baryon 2025 - International Conference on the Structure of Bary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02" y="32657"/>
            <a:ext cx="9125308" cy="447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755576" y="3284984"/>
            <a:ext cx="8364630" cy="869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ko-KR" dirty="0" smtClean="0">
                <a:solidFill>
                  <a:schemeClr val="bg1"/>
                </a:solidFill>
                <a:latin typeface="+mj-lt"/>
              </a:rPr>
              <a:t>Main Organizer</a:t>
            </a:r>
            <a:r>
              <a:rPr lang="en-US" altLang="ko-KR" dirty="0">
                <a:solidFill>
                  <a:schemeClr val="bg1"/>
                </a:solidFill>
                <a:latin typeface="+mj-lt"/>
              </a:rPr>
              <a:t>:   </a:t>
            </a:r>
            <a:r>
              <a:rPr lang="en-US" altLang="ko-KR" dirty="0" smtClean="0">
                <a:solidFill>
                  <a:schemeClr val="bg1"/>
                </a:solidFill>
                <a:latin typeface="+mj-lt"/>
              </a:rPr>
              <a:t>Su Houng Lee(</a:t>
            </a:r>
            <a:r>
              <a:rPr lang="en-US" altLang="ko-KR" dirty="0" err="1" smtClean="0">
                <a:solidFill>
                  <a:schemeClr val="bg1"/>
                </a:solidFill>
                <a:latin typeface="+mj-lt"/>
              </a:rPr>
              <a:t>Yonsei</a:t>
            </a:r>
            <a:r>
              <a:rPr lang="en-US" altLang="ko-KR" dirty="0" smtClean="0">
                <a:solidFill>
                  <a:schemeClr val="bg1"/>
                </a:solidFill>
                <a:latin typeface="+mj-lt"/>
              </a:rPr>
              <a:t>), </a:t>
            </a:r>
            <a:r>
              <a:rPr lang="en-US" altLang="ko-KR" dirty="0" err="1" smtClean="0">
                <a:solidFill>
                  <a:schemeClr val="bg1"/>
                </a:solidFill>
                <a:latin typeface="+mj-lt"/>
              </a:rPr>
              <a:t>Beomkyu</a:t>
            </a:r>
            <a:r>
              <a:rPr lang="en-US" altLang="ko-KR" dirty="0" smtClean="0">
                <a:solidFill>
                  <a:schemeClr val="bg1"/>
                </a:solidFill>
                <a:latin typeface="+mj-lt"/>
              </a:rPr>
              <a:t> Kim(</a:t>
            </a:r>
            <a:r>
              <a:rPr lang="en-US" altLang="ko-KR" dirty="0" err="1" smtClean="0">
                <a:solidFill>
                  <a:schemeClr val="bg1"/>
                </a:solidFill>
                <a:latin typeface="+mj-lt"/>
              </a:rPr>
              <a:t>Sungkyunkwan</a:t>
            </a:r>
            <a:r>
              <a:rPr lang="en-US" altLang="ko-KR" dirty="0" smtClean="0">
                <a:solidFill>
                  <a:schemeClr val="bg1"/>
                </a:solidFill>
                <a:latin typeface="+mj-lt"/>
              </a:rPr>
              <a:t>), </a:t>
            </a:r>
            <a:r>
              <a:rPr lang="en-US" altLang="ko-KR" dirty="0" err="1" smtClean="0">
                <a:solidFill>
                  <a:schemeClr val="bg1"/>
                </a:solidFill>
                <a:latin typeface="+mj-lt"/>
              </a:rPr>
              <a:t>Sanghoon</a:t>
            </a:r>
            <a:r>
              <a:rPr lang="en-US" altLang="ko-KR" dirty="0" smtClean="0">
                <a:solidFill>
                  <a:schemeClr val="bg1"/>
                </a:solidFill>
                <a:latin typeface="+mj-lt"/>
              </a:rPr>
              <a:t> Lim(Pusan)</a:t>
            </a:r>
            <a:endParaRPr lang="en-US" altLang="ko-KR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597" y="4193309"/>
            <a:ext cx="6344766" cy="2478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376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 Box 4"/>
          <p:cNvSpPr txBox="1">
            <a:spLocks noChangeArrowheads="1"/>
          </p:cNvSpPr>
          <p:nvPr/>
        </p:nvSpPr>
        <p:spPr bwMode="auto">
          <a:xfrm>
            <a:off x="89802" y="548680"/>
            <a:ext cx="813759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spcBef>
                <a:spcPts val="1200"/>
              </a:spcBef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1970: Duke University</a:t>
            </a:r>
          </a:p>
          <a:p>
            <a:pPr marL="285750" indent="-285750" algn="l">
              <a:lnSpc>
                <a:spcPct val="150000"/>
              </a:lnSpc>
              <a:spcBef>
                <a:spcPts val="1200"/>
              </a:spcBef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Every 3 or 4 years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-5449" y="-1542"/>
            <a:ext cx="356933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indent="-342900"/>
            <a:r>
              <a:rPr lang="en-US" altLang="ko-KR" dirty="0" smtClean="0"/>
              <a:t>History of Baryon conference </a:t>
            </a:r>
            <a:endParaRPr lang="ko-KR" altLang="en-US" dirty="0"/>
          </a:p>
        </p:txBody>
      </p:sp>
      <p:sp>
        <p:nvSpPr>
          <p:cNvPr id="70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2</a:t>
            </a:fld>
            <a:endParaRPr kumimoji="1" lang="ja-JP" altLang="en-US"/>
          </a:p>
        </p:txBody>
      </p:sp>
      <p:sp>
        <p:nvSpPr>
          <p:cNvPr id="39" name="Text Box 4"/>
          <p:cNvSpPr txBox="1">
            <a:spLocks noChangeArrowheads="1"/>
          </p:cNvSpPr>
          <p:nvPr/>
        </p:nvSpPr>
        <p:spPr bwMode="auto">
          <a:xfrm>
            <a:off x="123923" y="1784890"/>
            <a:ext cx="8137599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spcBef>
                <a:spcPts val="1200"/>
              </a:spcBef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Recent: 2013 (Glasgow), 2016 (Tallahassee), 2022 (Seville)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16" y="2627620"/>
            <a:ext cx="6297376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indent="-342900"/>
            <a:r>
              <a:rPr lang="en-US" altLang="ko-KR" dirty="0" smtClean="0"/>
              <a:t>Some stories about Baryon 2025: proposal at 2022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3287213"/>
            <a:ext cx="7858273" cy="32516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149" y="188640"/>
            <a:ext cx="8800851" cy="4749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699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88640"/>
            <a:ext cx="8856984" cy="4863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7354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664"/>
            <a:ext cx="9144000" cy="56526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-5449" y="-1542"/>
            <a:ext cx="500949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indent="-342900"/>
            <a:r>
              <a:rPr lang="en-US" altLang="ko-KR" dirty="0" smtClean="0"/>
              <a:t>International Convention Center (ICC) </a:t>
            </a:r>
            <a:r>
              <a:rPr lang="en-US" altLang="ko-KR" dirty="0" err="1" smtClean="0"/>
              <a:t>Jeju</a:t>
            </a:r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5045750"/>
            <a:ext cx="3851920" cy="1821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743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 Box 4"/>
          <p:cNvSpPr txBox="1">
            <a:spLocks noChangeArrowheads="1"/>
          </p:cNvSpPr>
          <p:nvPr/>
        </p:nvSpPr>
        <p:spPr bwMode="auto">
          <a:xfrm>
            <a:off x="89802" y="548680"/>
            <a:ext cx="8137599" cy="4185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spcBef>
                <a:spcPts val="1200"/>
              </a:spcBef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Conference halls, Lunch, Coffee breaks, reception, technical support and equipment, some transportation, miscellaneous</a:t>
            </a:r>
          </a:p>
          <a:p>
            <a:pPr marL="285750" indent="-285750" algn="l">
              <a:lnSpc>
                <a:spcPct val="150000"/>
              </a:lnSpc>
              <a:spcBef>
                <a:spcPts val="1200"/>
              </a:spcBef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Based on 150-200 Participants</a:t>
            </a:r>
          </a:p>
          <a:p>
            <a:pPr marL="285750" indent="-285750" algn="l">
              <a:lnSpc>
                <a:spcPct val="150000"/>
              </a:lnSpc>
              <a:spcBef>
                <a:spcPts val="1200"/>
              </a:spcBef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Registration fee</a:t>
            </a:r>
          </a:p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en-US" dirty="0" smtClean="0"/>
              <a:t>    Regular</a:t>
            </a:r>
            <a:r>
              <a:rPr lang="en-US" dirty="0"/>
              <a:t>: 550 USD / 800,000 KRW</a:t>
            </a:r>
            <a:br>
              <a:rPr lang="en-US" dirty="0"/>
            </a:br>
            <a:r>
              <a:rPr lang="en-US" dirty="0" smtClean="0"/>
              <a:t>    Students</a:t>
            </a:r>
            <a:r>
              <a:rPr lang="en-US" dirty="0"/>
              <a:t>: 450 USD / 650,000 </a:t>
            </a:r>
            <a:r>
              <a:rPr lang="en-US" dirty="0" smtClean="0"/>
              <a:t>KRW</a:t>
            </a:r>
          </a:p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en-US" altLang="ko-KR" b="1" dirty="0" smtClean="0">
                <a:latin typeface="맑은 고딕" pitchFamily="50" charset="-127"/>
              </a:rPr>
              <a:t>-   Banquet: separate around </a:t>
            </a:r>
            <a:r>
              <a:rPr lang="en-US" altLang="ko-KR" b="1" smtClean="0">
                <a:latin typeface="맑은 고딕" pitchFamily="50" charset="-127"/>
              </a:rPr>
              <a:t>80 dollars</a:t>
            </a:r>
            <a:endParaRPr lang="en-US" altLang="ko-KR" b="1" dirty="0">
              <a:latin typeface="맑은 고딕" pitchFamily="50" charset="-127"/>
            </a:endParaRPr>
          </a:p>
          <a:p>
            <a:pPr>
              <a:lnSpc>
                <a:spcPct val="150000"/>
              </a:lnSpc>
              <a:spcBef>
                <a:spcPts val="1200"/>
              </a:spcBef>
            </a:pP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-5449" y="-1542"/>
            <a:ext cx="356933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indent="-342900"/>
            <a:r>
              <a:rPr lang="en-US" altLang="ko-KR" dirty="0" smtClean="0"/>
              <a:t>Registration fee will pay for</a:t>
            </a:r>
            <a:endParaRPr lang="ko-KR" altLang="en-US" dirty="0"/>
          </a:p>
        </p:txBody>
      </p:sp>
      <p:sp>
        <p:nvSpPr>
          <p:cNvPr id="70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6</a:t>
            </a:fld>
            <a:endParaRPr kumimoji="1" lang="ja-JP" altLang="en-US"/>
          </a:p>
        </p:txBody>
      </p:sp>
      <p:sp>
        <p:nvSpPr>
          <p:cNvPr id="9" name="직사각형 8"/>
          <p:cNvSpPr/>
          <p:nvPr/>
        </p:nvSpPr>
        <p:spPr>
          <a:xfrm>
            <a:off x="6876256" y="3356992"/>
            <a:ext cx="1656184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043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7</a:t>
            </a:fld>
            <a:endParaRPr kumimoji="1" lang="ja-JP" altLang="en-US"/>
          </a:p>
        </p:txBody>
      </p:sp>
      <p:sp>
        <p:nvSpPr>
          <p:cNvPr id="2" name="직사각형 1"/>
          <p:cNvSpPr/>
          <p:nvPr/>
        </p:nvSpPr>
        <p:spPr>
          <a:xfrm>
            <a:off x="539552" y="62068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Spectroscopy of hadrons.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Hadron-hadron Interactions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Electromagnetic and weak interactions.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Hadrons at finite density and temperature.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Hadrons from heavy-ion collisions.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Exotic hadrons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Structure of hadrons.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Theory for strong QCD.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New facilities and instrumentation.</a:t>
            </a:r>
            <a:endParaRPr lang="en-US" sz="1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오른쪽 중괄호 2"/>
          <p:cNvSpPr/>
          <p:nvPr/>
        </p:nvSpPr>
        <p:spPr>
          <a:xfrm>
            <a:off x="5021796" y="1774850"/>
            <a:ext cx="179512" cy="267247"/>
          </a:xfrm>
          <a:prstGeom prst="righ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직사각형 11"/>
          <p:cNvSpPr/>
          <p:nvPr/>
        </p:nvSpPr>
        <p:spPr>
          <a:xfrm>
            <a:off x="5463226" y="1616085"/>
            <a:ext cx="28260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in this conference</a:t>
            </a:r>
          </a:p>
          <a:p>
            <a:r>
              <a:rPr lang="en-US" sz="1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Inputs from LOC and others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16" y="-27384"/>
            <a:ext cx="356933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indent="-342900"/>
            <a:r>
              <a:rPr lang="en-US" altLang="ko-KR" dirty="0" smtClean="0"/>
              <a:t>Main topic</a:t>
            </a:r>
            <a:endParaRPr lang="ko-KR" altLang="en-US" dirty="0"/>
          </a:p>
        </p:txBody>
      </p:sp>
      <p:sp>
        <p:nvSpPr>
          <p:cNvPr id="11" name="직사각형 10"/>
          <p:cNvSpPr/>
          <p:nvPr/>
        </p:nvSpPr>
        <p:spPr>
          <a:xfrm>
            <a:off x="556400" y="3784972"/>
            <a:ext cx="74719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Journal of Subatomic Particles and Cosmology (JSPC)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- On-line Journal, Hybrid type</a:t>
            </a:r>
          </a:p>
          <a:p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JSPC will provide best presentation award (500 Euro)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- Best presentation or Best Poster or Best Young Researcher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  - Theory and/or Experiment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9664" y="3136900"/>
            <a:ext cx="356933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indent="-342900"/>
            <a:r>
              <a:rPr lang="en-US" altLang="ko-KR" dirty="0" smtClean="0"/>
              <a:t>Proceeding and awards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06672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8</a:t>
            </a:fld>
            <a:endParaRPr kumimoji="1" lang="ja-JP" altLang="en-US"/>
          </a:p>
        </p:txBody>
      </p:sp>
      <p:sp>
        <p:nvSpPr>
          <p:cNvPr id="2" name="직사각형 1"/>
          <p:cNvSpPr/>
          <p:nvPr/>
        </p:nvSpPr>
        <p:spPr>
          <a:xfrm>
            <a:off x="539552" y="620688"/>
            <a:ext cx="57606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Recommendation from IAC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IAC and LOC will Adjust balance: Regional+ Gender+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16" y="-27384"/>
            <a:ext cx="356933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indent="-342900"/>
            <a:r>
              <a:rPr lang="en-US" altLang="ko-KR" dirty="0" smtClean="0"/>
              <a:t>Plenary talks</a:t>
            </a:r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4215" y="1916832"/>
            <a:ext cx="556589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indent="-342900"/>
            <a:r>
              <a:rPr lang="en-US" altLang="ko-KR" dirty="0" smtClean="0"/>
              <a:t>Parallel talks; IAC will choose two topics and vote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539552" y="2564904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Spectroscopy of hadrons.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Hadron-hadron Interactions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Electromagnetic and weak interactions.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Hadrons at finite density and temperature.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Hadrons from heavy-ion collisions.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Exotic hadrons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Structure of hadrons.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Theory for strong QCD.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New facilities and instrumentation.</a:t>
            </a:r>
            <a:endParaRPr lang="en-US" sz="1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749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9</a:t>
            </a:fld>
            <a:endParaRPr kumimoji="1" lang="ja-JP" altLang="en-US"/>
          </a:p>
        </p:txBody>
      </p:sp>
      <p:sp>
        <p:nvSpPr>
          <p:cNvPr id="2" name="직사각형 1"/>
          <p:cNvSpPr/>
          <p:nvPr/>
        </p:nvSpPr>
        <p:spPr>
          <a:xfrm>
            <a:off x="33701" y="620688"/>
            <a:ext cx="48546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-Institute for </a:t>
            </a:r>
            <a:r>
              <a:rPr 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Nonperturbative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Physics/Nanjing </a:t>
            </a:r>
          </a:p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-Asia Pacific Center for theoretical physics/APCTP</a:t>
            </a:r>
          </a:p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-JSPC/Elsevier</a:t>
            </a:r>
          </a:p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-Korea tourism center</a:t>
            </a:r>
          </a:p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-Korea-Alice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 More are welcome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16" y="-27384"/>
            <a:ext cx="356933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indent="-342900"/>
            <a:r>
              <a:rPr lang="en-US" altLang="ko-KR" smtClean="0"/>
              <a:t>Sponsors</a:t>
            </a:r>
            <a:r>
              <a:rPr lang="en-US" altLang="ko-KR" dirty="0" smtClean="0"/>
              <a:t>: more are welcome 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8303" y="0"/>
            <a:ext cx="4248150" cy="5991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89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10</a:t>
            </a:fld>
            <a:endParaRPr kumimoji="1" lang="ja-JP" altLang="en-US"/>
          </a:p>
        </p:txBody>
      </p:sp>
      <p:sp>
        <p:nvSpPr>
          <p:cNvPr id="2" name="직사각형 1"/>
          <p:cNvSpPr/>
          <p:nvPr/>
        </p:nvSpPr>
        <p:spPr>
          <a:xfrm>
            <a:off x="539552" y="620688"/>
            <a:ext cx="57606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Next Baryon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16" y="-27384"/>
            <a:ext cx="356933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indent="-342900"/>
            <a:r>
              <a:rPr lang="en-US" altLang="ko-KR" dirty="0" smtClean="0"/>
              <a:t>Suggestions/comments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449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11</a:t>
            </a:fld>
            <a:endParaRPr kumimoji="1" lang="ja-JP" altLang="en-US"/>
          </a:p>
        </p:txBody>
      </p:sp>
      <p:sp>
        <p:nvSpPr>
          <p:cNvPr id="4526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6" name="Text Box 12"/>
          <p:cNvSpPr txBox="1">
            <a:spLocks noChangeArrowheads="1"/>
          </p:cNvSpPr>
          <p:nvPr/>
        </p:nvSpPr>
        <p:spPr bwMode="auto">
          <a:xfrm>
            <a:off x="250825" y="115888"/>
            <a:ext cx="86423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bg1"/>
                </a:solidFill>
                <a:latin typeface="Verdana" pitchFamily="34" charset="0"/>
              </a:rPr>
              <a:t>               </a:t>
            </a:r>
            <a:r>
              <a:rPr lang="en-US" altLang="ko-KR" sz="2000" b="1" dirty="0" smtClean="0">
                <a:solidFill>
                  <a:schemeClr val="bg1"/>
                </a:solidFill>
                <a:latin typeface="Verdana" pitchFamily="34" charset="0"/>
              </a:rPr>
              <a:t>Method used  </a:t>
            </a:r>
            <a:endParaRPr lang="en-US" altLang="ko-KR" sz="20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-5449" y="-1542"/>
            <a:ext cx="1265081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indent="-342900"/>
            <a:r>
              <a:rPr lang="en-US" altLang="ko-KR" dirty="0" smtClean="0"/>
              <a:t>Program</a:t>
            </a:r>
            <a:endParaRPr lang="ko-KR" altLang="en-US" dirty="0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7548979"/>
              </p:ext>
            </p:extLst>
          </p:nvPr>
        </p:nvGraphicFramePr>
        <p:xfrm>
          <a:off x="827586" y="908720"/>
          <a:ext cx="7632846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2141">
                  <a:extLst>
                    <a:ext uri="{9D8B030D-6E8A-4147-A177-3AD203B41FA5}">
                      <a16:colId xmlns:a16="http://schemas.microsoft.com/office/drawing/2014/main" val="4249767614"/>
                    </a:ext>
                  </a:extLst>
                </a:gridCol>
                <a:gridCol w="1272141">
                  <a:extLst>
                    <a:ext uri="{9D8B030D-6E8A-4147-A177-3AD203B41FA5}">
                      <a16:colId xmlns:a16="http://schemas.microsoft.com/office/drawing/2014/main" val="2651254330"/>
                    </a:ext>
                  </a:extLst>
                </a:gridCol>
                <a:gridCol w="1272141">
                  <a:extLst>
                    <a:ext uri="{9D8B030D-6E8A-4147-A177-3AD203B41FA5}">
                      <a16:colId xmlns:a16="http://schemas.microsoft.com/office/drawing/2014/main" val="1236473776"/>
                    </a:ext>
                  </a:extLst>
                </a:gridCol>
                <a:gridCol w="1272141">
                  <a:extLst>
                    <a:ext uri="{9D8B030D-6E8A-4147-A177-3AD203B41FA5}">
                      <a16:colId xmlns:a16="http://schemas.microsoft.com/office/drawing/2014/main" val="991159558"/>
                    </a:ext>
                  </a:extLst>
                </a:gridCol>
                <a:gridCol w="1272141">
                  <a:extLst>
                    <a:ext uri="{9D8B030D-6E8A-4147-A177-3AD203B41FA5}">
                      <a16:colId xmlns:a16="http://schemas.microsoft.com/office/drawing/2014/main" val="1838485937"/>
                    </a:ext>
                  </a:extLst>
                </a:gridCol>
                <a:gridCol w="1272141">
                  <a:extLst>
                    <a:ext uri="{9D8B030D-6E8A-4147-A177-3AD203B41FA5}">
                      <a16:colId xmlns:a16="http://schemas.microsoft.com/office/drawing/2014/main" val="27914546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Thur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Fri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43993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ko-KR" dirty="0" smtClean="0"/>
                        <a:t>AM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Plenary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 Parallel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Plenary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 Parallel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Plenary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12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ko-KR" dirty="0" smtClean="0"/>
                        <a:t>PM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Plenary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 Parallel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Excursion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4 Parallel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Plenary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573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Evening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Reception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Poster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IAC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Banquet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38347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6922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74586</TotalTime>
  <Words>343</Words>
  <Application>Microsoft Office PowerPoint</Application>
  <PresentationFormat>화면 슬라이드 쇼(4:3)</PresentationFormat>
  <Paragraphs>89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7" baseType="lpstr">
      <vt:lpstr>ＭＳ Ｐゴシック</vt:lpstr>
      <vt:lpstr>맑은 고딕</vt:lpstr>
      <vt:lpstr>Arial</vt:lpstr>
      <vt:lpstr>Verdana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R&amp;D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Microsoft Corporation</dc:creator>
  <cp:lastModifiedBy>Su Houng Lee</cp:lastModifiedBy>
  <cp:revision>2572</cp:revision>
  <cp:lastPrinted>2019-02-04T14:18:09Z</cp:lastPrinted>
  <dcterms:created xsi:type="dcterms:W3CDTF">2006-10-05T04:04:58Z</dcterms:created>
  <dcterms:modified xsi:type="dcterms:W3CDTF">2025-02-25T18:39:03Z</dcterms:modified>
</cp:coreProperties>
</file>