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14" r:id="rId2"/>
    <p:sldId id="315" r:id="rId3"/>
    <p:sldId id="318" r:id="rId4"/>
    <p:sldId id="901" r:id="rId5"/>
    <p:sldId id="913" r:id="rId6"/>
    <p:sldId id="917" r:id="rId7"/>
    <p:sldId id="920" r:id="rId8"/>
    <p:sldId id="888" r:id="rId9"/>
    <p:sldId id="918" r:id="rId10"/>
    <p:sldId id="881" r:id="rId11"/>
    <p:sldId id="892" r:id="rId12"/>
    <p:sldId id="908" r:id="rId13"/>
    <p:sldId id="907" r:id="rId14"/>
    <p:sldId id="909" r:id="rId15"/>
    <p:sldId id="914" r:id="rId16"/>
    <p:sldId id="905" r:id="rId17"/>
    <p:sldId id="891" r:id="rId18"/>
    <p:sldId id="903" r:id="rId19"/>
    <p:sldId id="927" r:id="rId20"/>
    <p:sldId id="928" r:id="rId21"/>
    <p:sldId id="915" r:id="rId22"/>
    <p:sldId id="848" r:id="rId23"/>
    <p:sldId id="921" r:id="rId24"/>
    <p:sldId id="916" r:id="rId25"/>
    <p:sldId id="319" r:id="rId26"/>
    <p:sldId id="896" r:id="rId27"/>
    <p:sldId id="895" r:id="rId28"/>
    <p:sldId id="930" r:id="rId29"/>
    <p:sldId id="929" r:id="rId30"/>
    <p:sldId id="926" r:id="rId31"/>
    <p:sldId id="922" r:id="rId32"/>
    <p:sldId id="923" r:id="rId33"/>
    <p:sldId id="924" r:id="rId3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DDF514A-C872-D14E-2D38-0A1AD70CDBCA}" name="유병길 인문자연학부(교수)" initials="유인" userId="유병길 인문자연학부(교수)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uno De Souza Machado (PGR)" initials="BDSM(" lastIdx="4" clrIdx="0">
    <p:extLst>
      <p:ext uri="{19B8F6BF-5375-455C-9EA6-DF929625EA0E}">
        <p15:presenceInfo xmlns:p15="http://schemas.microsoft.com/office/powerpoint/2012/main" userId="S-1-5-21-1417001333-839522115-1801674531-315235" providerId="AD"/>
      </p:ext>
    </p:extLst>
  </p:cmAuthor>
  <p:cmAuthor id="2" name="GWANGJAE" initials="G" lastIdx="0" clrIdx="1">
    <p:extLst>
      <p:ext uri="{19B8F6BF-5375-455C-9EA6-DF929625EA0E}">
        <p15:presenceInfo xmlns:p15="http://schemas.microsoft.com/office/powerpoint/2012/main" userId="GWANGJA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00"/>
    <a:srgbClr val="FF0600"/>
    <a:srgbClr val="008080"/>
    <a:srgbClr val="00FF00"/>
    <a:srgbClr val="8585FF"/>
    <a:srgbClr val="FF5050"/>
    <a:srgbClr val="FF33CC"/>
    <a:srgbClr val="33CC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857" autoAdjust="0"/>
  </p:normalViewPr>
  <p:slideViewPr>
    <p:cSldViewPr>
      <p:cViewPr>
        <p:scale>
          <a:sx n="78" d="100"/>
          <a:sy n="78" d="100"/>
        </p:scale>
        <p:origin x="1622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97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8/10/relationships/authors" Target="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00ECF-2DE2-4E2E-A6FA-69870267E9A3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5A49D-62FA-4C98-AE18-3FE9B985DE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4816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8687C-A117-4AFB-9C3F-D053A840D8BC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46159D-4B56-41E8-A75C-906BF80DB22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6864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094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730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420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E852 2600,000 events no evidence for pi1? Controversial?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957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D726C22-FC2C-7EE0-54C4-FCA2D20622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7D438-0679-4B32-B9C8-DC4578A6958E}" type="slidenum">
              <a:rPr lang="en-US" altLang="ko-KR"/>
              <a:pPr/>
              <a:t>6</a:t>
            </a:fld>
            <a:endParaRPr lang="en-US" altLang="ko-KR"/>
          </a:p>
        </p:txBody>
      </p:sp>
      <p:sp>
        <p:nvSpPr>
          <p:cNvPr id="63490" name="Rectangle 2">
            <a:extLst>
              <a:ext uri="{FF2B5EF4-FFF2-40B4-BE49-F238E27FC236}">
                <a16:creationId xmlns:a16="http://schemas.microsoft.com/office/drawing/2014/main" id="{7A35B533-335D-479C-2B9F-7C4869D881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1CFDC350-8935-C695-F848-FC66FF0037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ko-KR" altLang="ko-KR"/>
          </a:p>
        </p:txBody>
      </p:sp>
    </p:spTree>
    <p:extLst>
      <p:ext uri="{BB962C8B-B14F-4D97-AF65-F5344CB8AC3E}">
        <p14:creationId xmlns:p14="http://schemas.microsoft.com/office/powerpoint/2010/main" val="516776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D726C22-FC2C-7EE0-54C4-FCA2D20622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7D438-0679-4B32-B9C8-DC4578A6958E}" type="slidenum">
              <a:rPr lang="en-US" altLang="ko-KR"/>
              <a:pPr/>
              <a:t>7</a:t>
            </a:fld>
            <a:endParaRPr lang="en-US" altLang="ko-KR"/>
          </a:p>
        </p:txBody>
      </p:sp>
      <p:sp>
        <p:nvSpPr>
          <p:cNvPr id="63490" name="Rectangle 2">
            <a:extLst>
              <a:ext uri="{FF2B5EF4-FFF2-40B4-BE49-F238E27FC236}">
                <a16:creationId xmlns:a16="http://schemas.microsoft.com/office/drawing/2014/main" id="{7A35B533-335D-479C-2B9F-7C4869D881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1CFDC350-8935-C695-F848-FC66FF0037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ko-KR" altLang="ko-KR"/>
          </a:p>
        </p:txBody>
      </p:sp>
    </p:spTree>
    <p:extLst>
      <p:ext uri="{BB962C8B-B14F-4D97-AF65-F5344CB8AC3E}">
        <p14:creationId xmlns:p14="http://schemas.microsoft.com/office/powerpoint/2010/main" val="2961417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542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63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D726C22-FC2C-7EE0-54C4-FCA2D20622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7D438-0679-4B32-B9C8-DC4578A6958E}" type="slidenum">
              <a:rPr lang="en-US" altLang="ko-KR"/>
              <a:pPr/>
              <a:t>24</a:t>
            </a:fld>
            <a:endParaRPr lang="en-US" altLang="ko-KR"/>
          </a:p>
        </p:txBody>
      </p:sp>
      <p:sp>
        <p:nvSpPr>
          <p:cNvPr id="63490" name="Rectangle 2">
            <a:extLst>
              <a:ext uri="{FF2B5EF4-FFF2-40B4-BE49-F238E27FC236}">
                <a16:creationId xmlns:a16="http://schemas.microsoft.com/office/drawing/2014/main" id="{7A35B533-335D-479C-2B9F-7C4869D881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1CFDC350-8935-C695-F848-FC66FF0037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ko-KR" altLang="ko-KR"/>
          </a:p>
        </p:txBody>
      </p:sp>
    </p:spTree>
    <p:extLst>
      <p:ext uri="{BB962C8B-B14F-4D97-AF65-F5344CB8AC3E}">
        <p14:creationId xmlns:p14="http://schemas.microsoft.com/office/powerpoint/2010/main" val="3914351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2956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564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7342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D726C22-FC2C-7EE0-54C4-FCA2D20622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7D438-0679-4B32-B9C8-DC4578A6958E}" type="slidenum">
              <a:rPr lang="en-US" altLang="ko-KR"/>
              <a:pPr/>
              <a:t>30</a:t>
            </a:fld>
            <a:endParaRPr lang="en-US" altLang="ko-KR"/>
          </a:p>
        </p:txBody>
      </p:sp>
      <p:sp>
        <p:nvSpPr>
          <p:cNvPr id="63490" name="Rectangle 2">
            <a:extLst>
              <a:ext uri="{FF2B5EF4-FFF2-40B4-BE49-F238E27FC236}">
                <a16:creationId xmlns:a16="http://schemas.microsoft.com/office/drawing/2014/main" id="{7A35B533-335D-479C-2B9F-7C4869D881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1CFDC350-8935-C695-F848-FC66FF0037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ko-KR" altLang="ko-KR"/>
          </a:p>
        </p:txBody>
      </p:sp>
    </p:spTree>
    <p:extLst>
      <p:ext uri="{BB962C8B-B14F-4D97-AF65-F5344CB8AC3E}">
        <p14:creationId xmlns:p14="http://schemas.microsoft.com/office/powerpoint/2010/main" val="23249734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7801E-369D-4520-A659-07F3D0FEA95E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760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889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676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7774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017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08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140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871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2422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05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651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2261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A68A8-AB6A-4FAA-B83E-6D84FEB54DD4}" type="datetimeFigureOut">
              <a:rPr lang="en-GB" smtClean="0"/>
              <a:t>10/07/2023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58A54-E952-4DAA-A97C-09327548131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076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wmf"/><Relationship Id="rId4" Type="http://schemas.openxmlformats.org/officeDocument/2006/relationships/image" Target="../media/image1.gif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5.jp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6.jp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45.png"/><Relationship Id="rId3" Type="http://schemas.openxmlformats.org/officeDocument/2006/relationships/image" Target="../media/image16.jpg"/><Relationship Id="rId12" Type="http://schemas.openxmlformats.org/officeDocument/2006/relationships/image" Target="../media/image31.png"/><Relationship Id="rId17" Type="http://schemas.openxmlformats.org/officeDocument/2006/relationships/image" Target="../media/image44.png"/><Relationship Id="rId2" Type="http://schemas.openxmlformats.org/officeDocument/2006/relationships/image" Target="../media/image28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11" Type="http://schemas.openxmlformats.org/officeDocument/2006/relationships/image" Target="../media/image30.png"/><Relationship Id="rId5" Type="http://schemas.openxmlformats.org/officeDocument/2006/relationships/image" Target="../media/image29.png"/><Relationship Id="rId15" Type="http://schemas.openxmlformats.org/officeDocument/2006/relationships/image" Target="../media/image42.png"/><Relationship Id="rId10" Type="http://schemas.openxmlformats.org/officeDocument/2006/relationships/image" Target="../media/image290.png"/><Relationship Id="rId19" Type="http://schemas.openxmlformats.org/officeDocument/2006/relationships/image" Target="../media/image320.png"/><Relationship Id="rId4" Type="http://schemas.openxmlformats.org/officeDocument/2006/relationships/image" Target="../media/image17.jp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13" Type="http://schemas.openxmlformats.org/officeDocument/2006/relationships/image" Target="../media/image38.png"/><Relationship Id="rId3" Type="http://schemas.openxmlformats.org/officeDocument/2006/relationships/image" Target="../media/image16.jpg"/><Relationship Id="rId7" Type="http://schemas.openxmlformats.org/officeDocument/2006/relationships/image" Target="../media/image28.jpg"/><Relationship Id="rId12" Type="http://schemas.openxmlformats.org/officeDocument/2006/relationships/image" Target="../media/image3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11" Type="http://schemas.openxmlformats.org/officeDocument/2006/relationships/image" Target="../media/image410.png"/><Relationship Id="rId5" Type="http://schemas.openxmlformats.org/officeDocument/2006/relationships/image" Target="../media/image27.png"/><Relationship Id="rId15" Type="http://schemas.openxmlformats.org/officeDocument/2006/relationships/image" Target="../media/image40.png"/><Relationship Id="rId4" Type="http://schemas.openxmlformats.org/officeDocument/2006/relationships/image" Target="../media/image17.jpg"/><Relationship Id="rId1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23.jpg"/><Relationship Id="rId7" Type="http://schemas.openxmlformats.org/officeDocument/2006/relationships/image" Target="../media/image3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47.png"/><Relationship Id="rId5" Type="http://schemas.openxmlformats.org/officeDocument/2006/relationships/image" Target="../media/image30.jpg"/><Relationship Id="rId10" Type="http://schemas.openxmlformats.org/officeDocument/2006/relationships/image" Target="../media/image46.png"/><Relationship Id="rId4" Type="http://schemas.openxmlformats.org/officeDocument/2006/relationships/image" Target="../media/image380.png"/><Relationship Id="rId9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11.png"/><Relationship Id="rId3" Type="http://schemas.openxmlformats.org/officeDocument/2006/relationships/image" Target="../media/image471.png"/><Relationship Id="rId7" Type="http://schemas.openxmlformats.org/officeDocument/2006/relationships/image" Target="../media/image50.png"/><Relationship Id="rId12" Type="http://schemas.openxmlformats.org/officeDocument/2006/relationships/image" Target="../media/image17.jpg"/><Relationship Id="rId2" Type="http://schemas.openxmlformats.org/officeDocument/2006/relationships/image" Target="../media/image4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0.png"/><Relationship Id="rId11" Type="http://schemas.openxmlformats.org/officeDocument/2006/relationships/image" Target="../media/image33.png"/><Relationship Id="rId5" Type="http://schemas.openxmlformats.org/officeDocument/2006/relationships/image" Target="../media/image54.png"/><Relationship Id="rId15" Type="http://schemas.openxmlformats.org/officeDocument/2006/relationships/image" Target="../media/image630.png"/><Relationship Id="rId10" Type="http://schemas.openxmlformats.org/officeDocument/2006/relationships/image" Target="../media/image59.png"/><Relationship Id="rId4" Type="http://schemas.openxmlformats.org/officeDocument/2006/relationships/image" Target="../media/image480.png"/><Relationship Id="rId9" Type="http://schemas.openxmlformats.org/officeDocument/2006/relationships/image" Target="../media/image58.png"/><Relationship Id="rId14" Type="http://schemas.openxmlformats.org/officeDocument/2006/relationships/image" Target="../media/image6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0.png"/><Relationship Id="rId3" Type="http://schemas.openxmlformats.org/officeDocument/2006/relationships/image" Target="../media/image35.jpg"/><Relationship Id="rId7" Type="http://schemas.openxmlformats.org/officeDocument/2006/relationships/image" Target="../media/image620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0.png"/><Relationship Id="rId5" Type="http://schemas.openxmlformats.org/officeDocument/2006/relationships/image" Target="../media/image36.jpg"/><Relationship Id="rId10" Type="http://schemas.openxmlformats.org/officeDocument/2006/relationships/image" Target="../media/image67.png"/><Relationship Id="rId4" Type="http://schemas.openxmlformats.org/officeDocument/2006/relationships/image" Target="../media/image17.jpg"/><Relationship Id="rId9" Type="http://schemas.openxmlformats.org/officeDocument/2006/relationships/image" Target="../media/image6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g"/><Relationship Id="rId4" Type="http://schemas.openxmlformats.org/officeDocument/2006/relationships/image" Target="../media/image7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11" Type="http://schemas.openxmlformats.org/officeDocument/2006/relationships/image" Target="../media/image79.png"/><Relationship Id="rId5" Type="http://schemas.openxmlformats.org/officeDocument/2006/relationships/image" Target="../media/image70.png"/><Relationship Id="rId10" Type="http://schemas.openxmlformats.org/officeDocument/2006/relationships/image" Target="../media/image78.png"/><Relationship Id="rId4" Type="http://schemas.openxmlformats.org/officeDocument/2006/relationships/image" Target="../media/image75.png"/><Relationship Id="rId9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1.png"/><Relationship Id="rId18" Type="http://schemas.openxmlformats.org/officeDocument/2006/relationships/image" Target="../media/image45.jpg"/><Relationship Id="rId3" Type="http://schemas.openxmlformats.org/officeDocument/2006/relationships/image" Target="../media/image43.wmf"/><Relationship Id="rId12" Type="http://schemas.openxmlformats.org/officeDocument/2006/relationships/image" Target="../media/image90.png"/><Relationship Id="rId17" Type="http://schemas.openxmlformats.org/officeDocument/2006/relationships/image" Target="../media/image81.png"/><Relationship Id="rId2" Type="http://schemas.openxmlformats.org/officeDocument/2006/relationships/image" Target="../media/image17.jpg"/><Relationship Id="rId16" Type="http://schemas.openxmlformats.org/officeDocument/2006/relationships/image" Target="../media/image85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wmf"/><Relationship Id="rId15" Type="http://schemas.openxmlformats.org/officeDocument/2006/relationships/image" Target="../media/image84.png"/><Relationship Id="rId19" Type="http://schemas.openxmlformats.org/officeDocument/2006/relationships/image" Target="../media/image83.png"/><Relationship Id="rId4" Type="http://schemas.openxmlformats.org/officeDocument/2006/relationships/image" Target="../media/image80.png"/><Relationship Id="rId9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17.jpg"/><Relationship Id="rId7" Type="http://schemas.openxmlformats.org/officeDocument/2006/relationships/image" Target="../media/image82.png"/><Relationship Id="rId12" Type="http://schemas.openxmlformats.org/officeDocument/2006/relationships/image" Target="../media/image86.png"/><Relationship Id="rId2" Type="http://schemas.openxmlformats.org/officeDocument/2006/relationships/image" Target="../media/image4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11" Type="http://schemas.openxmlformats.org/officeDocument/2006/relationships/image" Target="../media/image92.png"/><Relationship Id="rId5" Type="http://schemas.openxmlformats.org/officeDocument/2006/relationships/image" Target="../media/image46.jpg"/><Relationship Id="rId10" Type="http://schemas.openxmlformats.org/officeDocument/2006/relationships/image" Target="../media/image89.png"/><Relationship Id="rId4" Type="http://schemas.openxmlformats.org/officeDocument/2006/relationships/image" Target="../media/image74.png"/><Relationship Id="rId9" Type="http://schemas.openxmlformats.org/officeDocument/2006/relationships/image" Target="../media/image8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9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51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170.png"/><Relationship Id="rId4" Type="http://schemas.openxmlformats.org/officeDocument/2006/relationships/image" Target="../media/image13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3" Type="http://schemas.openxmlformats.org/officeDocument/2006/relationships/image" Target="../media/image52.jpg"/><Relationship Id="rId7" Type="http://schemas.openxmlformats.org/officeDocument/2006/relationships/image" Target="../media/image55.jpg"/><Relationship Id="rId12" Type="http://schemas.openxmlformats.org/officeDocument/2006/relationships/image" Target="../media/image4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g"/><Relationship Id="rId11" Type="http://schemas.openxmlformats.org/officeDocument/2006/relationships/image" Target="../media/image56.png"/><Relationship Id="rId5" Type="http://schemas.openxmlformats.org/officeDocument/2006/relationships/image" Target="../media/image52.png"/><Relationship Id="rId10" Type="http://schemas.openxmlformats.org/officeDocument/2006/relationships/image" Target="../media/image57.jpg"/><Relationship Id="rId4" Type="http://schemas.openxmlformats.org/officeDocument/2006/relationships/image" Target="../media/image53.jpg"/><Relationship Id="rId9" Type="http://schemas.openxmlformats.org/officeDocument/2006/relationships/image" Target="../media/image1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7" Type="http://schemas.openxmlformats.org/officeDocument/2006/relationships/image" Target="../media/image6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2.png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g"/><Relationship Id="rId5" Type="http://schemas.openxmlformats.org/officeDocument/2006/relationships/image" Target="../media/image62.jpg"/><Relationship Id="rId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51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17.jpg"/><Relationship Id="rId7" Type="http://schemas.openxmlformats.org/officeDocument/2006/relationships/image" Target="../media/image65.jpg"/><Relationship Id="rId2" Type="http://schemas.openxmlformats.org/officeDocument/2006/relationships/image" Target="../media/image8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g"/><Relationship Id="rId5" Type="http://schemas.openxmlformats.org/officeDocument/2006/relationships/image" Target="../media/image64.jpg"/><Relationship Id="rId4" Type="http://schemas.openxmlformats.org/officeDocument/2006/relationships/image" Target="../media/image822.png"/><Relationship Id="rId9" Type="http://schemas.openxmlformats.org/officeDocument/2006/relationships/image" Target="../media/image6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png"/><Relationship Id="rId5" Type="http://schemas.openxmlformats.org/officeDocument/2006/relationships/image" Target="../media/image291.png"/><Relationship Id="rId4" Type="http://schemas.openxmlformats.org/officeDocument/2006/relationships/image" Target="../media/image6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png"/><Relationship Id="rId5" Type="http://schemas.openxmlformats.org/officeDocument/2006/relationships/image" Target="../media/image96.png"/><Relationship Id="rId4" Type="http://schemas.openxmlformats.org/officeDocument/2006/relationships/image" Target="../media/image9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g"/><Relationship Id="rId3" Type="http://schemas.openxmlformats.org/officeDocument/2006/relationships/image" Target="../media/image16.jpg"/><Relationship Id="rId7" Type="http://schemas.openxmlformats.org/officeDocument/2006/relationships/image" Target="../media/image95.png"/><Relationship Id="rId2" Type="http://schemas.openxmlformats.org/officeDocument/2006/relationships/image" Target="../media/image10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830.png"/><Relationship Id="rId4" Type="http://schemas.openxmlformats.org/officeDocument/2006/relationships/image" Target="../media/image17.jpg"/><Relationship Id="rId9" Type="http://schemas.openxmlformats.org/officeDocument/2006/relationships/image" Target="../media/image10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6.jpg"/><Relationship Id="rId7" Type="http://schemas.openxmlformats.org/officeDocument/2006/relationships/image" Target="../media/image1020.png"/><Relationship Id="rId2" Type="http://schemas.openxmlformats.org/officeDocument/2006/relationships/image" Target="../media/image10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0.png"/><Relationship Id="rId5" Type="http://schemas.openxmlformats.org/officeDocument/2006/relationships/image" Target="../media/image1040.png"/><Relationship Id="rId10" Type="http://schemas.openxmlformats.org/officeDocument/2006/relationships/image" Target="../media/image70.jpg"/><Relationship Id="rId4" Type="http://schemas.openxmlformats.org/officeDocument/2006/relationships/image" Target="../media/image17.jpg"/><Relationship Id="rId9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827"/>
            <a:ext cx="9151623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Physics of Exited hadrons in the Present and Future Facilities </a:t>
            </a:r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C857351C-D7E3-E767-67F5-56585B564180}"/>
              </a:ext>
            </a:extLst>
          </p:cNvPr>
          <p:cNvSpPr txBox="1">
            <a:spLocks/>
          </p:cNvSpPr>
          <p:nvPr/>
        </p:nvSpPr>
        <p:spPr>
          <a:xfrm>
            <a:off x="97708" y="908720"/>
            <a:ext cx="8948583" cy="230834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600" dirty="0"/>
              <a:t> Searching for exotics in multi-pion photoproductions: focusing on the role of hybrid mesons in tensor meson photoproductions</a:t>
            </a:r>
            <a:br>
              <a:rPr lang="en-US" altLang="ko-KR" sz="3600" dirty="0"/>
            </a:br>
            <a:endParaRPr lang="ko-KR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제목 1">
            <a:extLst>
              <a:ext uri="{FF2B5EF4-FFF2-40B4-BE49-F238E27FC236}">
                <a16:creationId xmlns:a16="http://schemas.microsoft.com/office/drawing/2014/main" id="{78DB58AD-E741-A7BE-C6C0-F6E95C6787FA}"/>
              </a:ext>
            </a:extLst>
          </p:cNvPr>
          <p:cNvSpPr txBox="1">
            <a:spLocks/>
          </p:cNvSpPr>
          <p:nvPr/>
        </p:nvSpPr>
        <p:spPr bwMode="auto">
          <a:xfrm>
            <a:off x="40823" y="3518897"/>
            <a:ext cx="8948585" cy="1134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ko-KR" sz="3600" dirty="0">
                <a:solidFill>
                  <a:srgbClr val="00B05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            </a:t>
            </a:r>
            <a:r>
              <a:rPr lang="en-US" altLang="ko-KR" sz="36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B.-G. Yu* &amp; K.-J. Kong</a:t>
            </a:r>
          </a:p>
          <a:p>
            <a:r>
              <a:rPr lang="en-US" altLang="ko-KR" sz="36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               </a:t>
            </a:r>
            <a:r>
              <a:rPr lang="en-US" altLang="ko-KR" sz="2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Korea Aerospae Univ.</a:t>
            </a:r>
            <a:r>
              <a:rPr lang="en-US" altLang="ko-KR" sz="36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endParaRPr lang="ko-KR" altLang="en-US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7" name="제목 1">
            <a:extLst>
              <a:ext uri="{FF2B5EF4-FFF2-40B4-BE49-F238E27FC236}">
                <a16:creationId xmlns:a16="http://schemas.microsoft.com/office/drawing/2014/main" id="{49AA1D6C-FCA4-7473-21D9-749DB4189DE6}"/>
              </a:ext>
            </a:extLst>
          </p:cNvPr>
          <p:cNvSpPr txBox="1">
            <a:spLocks/>
          </p:cNvSpPr>
          <p:nvPr/>
        </p:nvSpPr>
        <p:spPr bwMode="auto">
          <a:xfrm>
            <a:off x="74539" y="4955533"/>
            <a:ext cx="8948583" cy="156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ko-KR" sz="2800" dirty="0">
                <a:solidFill>
                  <a:srgbClr val="00B05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            14</a:t>
            </a:r>
            <a:r>
              <a:rPr lang="en-US" altLang="ko-KR" sz="2800" baseline="30000" dirty="0">
                <a:solidFill>
                  <a:srgbClr val="00B05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th</a:t>
            </a:r>
            <a:r>
              <a:rPr lang="en-US" altLang="ko-KR" sz="2800" dirty="0">
                <a:solidFill>
                  <a:srgbClr val="00B05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altLang="ko-KR" sz="280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APCTP-BLTP Joint Workshop</a:t>
            </a:r>
            <a:endParaRPr lang="en-US" altLang="ko-KR" sz="28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altLang="ko-KR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</a:t>
            </a:r>
          </a:p>
          <a:p>
            <a:r>
              <a:rPr lang="en-US" altLang="ko-KR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July 11, 2023, APCTP, Pohang</a:t>
            </a:r>
            <a:endParaRPr lang="ko-KR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688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-7624" y="0"/>
            <a:ext cx="9151623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2736" y="0"/>
            <a:ext cx="20649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Outline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32160" y="6453336"/>
            <a:ext cx="4969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1/11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ACDBBA10-681A-98CC-6D58-E6303358186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07504" y="692696"/>
                <a:ext cx="8850404" cy="5860079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Physics Motivation &amp; Purpose</a:t>
                </a:r>
                <a:endParaRPr lang="en-US" altLang="ko-KR" dirty="0"/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000" dirty="0"/>
                  <a:t>      - </a:t>
                </a: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Hybrid structure of hadrons for understanding confinement.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- </a:t>
                </a:r>
                <a:r>
                  <a:rPr lang="en-US" altLang="ko-KR" sz="2400" dirty="0">
                    <a:solidFill>
                      <a:srgbClr val="0000F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Photoproduction of tensor meson from multi-pion production.</a:t>
                </a:r>
                <a:endParaRPr lang="en-US" altLang="ko-KR" sz="2800" dirty="0">
                  <a:solidFill>
                    <a:srgbClr val="0000F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Tensor Meson Photoproduction </a:t>
                </a:r>
                <a:r>
                  <a:rPr lang="en-US" altLang="ko-KR" sz="2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(</a:t>
                </a:r>
                <a:r>
                  <a:rPr lang="en-US" altLang="ko-KR" sz="20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JLab</a:t>
                </a:r>
                <a:r>
                  <a:rPr lang="en-US" altLang="ko-KR" sz="2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EXP. 2009, 2021) </a:t>
                </a:r>
              </a:p>
              <a:p>
                <a:pPr marL="0" indent="0">
                  <a:buNone/>
                </a:pPr>
                <a:r>
                  <a:rPr lang="en-US" altLang="ko-KR" sz="2000" dirty="0"/>
                  <a:t>       </a:t>
                </a: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</a:t>
                </a:r>
                <a:r>
                  <a:rPr lang="en-US" altLang="ko-KR" sz="24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Neutral process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γ</m:t>
                    </m:r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→</m:t>
                    </m:r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sSubSup>
                      <m:sSubSupPr>
                        <m:ctrlP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SupPr>
                      <m:e>
                        <m: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2400" dirty="0">
                    <a:solidFill>
                      <a:srgbClr val="0000F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en-US" altLang="ko-KR" sz="240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γ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→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sSub>
                      <m:sSubPr>
                        <m:ctrlP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and 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:r>
                  <a:rPr lang="en-US" altLang="ko-KR" sz="2400" dirty="0">
                    <a:solidFill>
                      <a:srgbClr val="0099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role of exotic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𝐽</m:t>
                        </m:r>
                      </m:e>
                      <m:sup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𝑃𝐶</m:t>
                        </m:r>
                      </m:sup>
                    </m:sSup>
                    <m:r>
                      <a:rPr lang="en-US" altLang="ko-KR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e>
                      <m:sup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 −</m:t>
                        </m:r>
                      </m:sup>
                    </m:sSup>
                  </m:oMath>
                </a14:m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exchange in </a:t>
                </a:r>
                <a:r>
                  <a:rPr lang="en-US" altLang="ko-KR" sz="2400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JLab</a:t>
                </a: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new data.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  <a:endParaRPr lang="en-US" altLang="ko-KR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- </a:t>
                </a:r>
                <a:r>
                  <a:rPr lang="en-US" altLang="ko-KR" sz="24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Charged process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γ</m:t>
                    </m:r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𝑁</m:t>
                    </m:r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→</m:t>
                    </m:r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𝑁</m:t>
                    </m:r>
                    <m:sSubSup>
                      <m:sSubSupPr>
                        <m:ctrlP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SupPr>
                      <m:e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2400" dirty="0">
                    <a:solidFill>
                      <a:srgbClr val="0000F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γ</m:t>
                    </m:r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→</m:t>
                    </m:r>
                    <m:sSubSup>
                      <m:sSubSupPr>
                        <m:ctrlP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SupPr>
                      <m:e>
                        <m: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4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−</m:t>
                        </m:r>
                      </m:sup>
                    </m:sSubSup>
                    <m:sSup>
                      <m:sSupPr>
                        <m:ctrlP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∆</m:t>
                        </m:r>
                      </m:e>
                      <m:sup>
                        <m: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altLang="ko-KR" sz="24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to disentangle them 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from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3</m:t>
                    </m:r>
                    <m:r>
                      <a:rPr lang="ko-KR" altLang="en-US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𝜋</m:t>
                    </m:r>
                  </m:oMath>
                </a14:m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4</m:t>
                    </m:r>
                    <m:r>
                      <a:rPr lang="ko-KR" altLang="en-US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𝜋</m:t>
                    </m:r>
                    <m:r>
                      <a:rPr lang="ko-KR" altLang="en-US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photoproductions 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- Introduce 5 EM vertex form factors for </a:t>
                </a:r>
                <a14:m>
                  <m:oMath xmlns:m="http://schemas.openxmlformats.org/officeDocument/2006/math">
                    <m:r>
                      <a:rPr lang="ko-KR" altLang="en-US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𝛾</m:t>
                    </m:r>
                    <m:r>
                      <a:rPr lang="en-US" altLang="ko-KR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𝑇𝑇</m:t>
                    </m:r>
                  </m:oMath>
                </a14:m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for spin-2 meson.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- Comparison with</a:t>
                </a:r>
                <a:r>
                  <a:rPr lang="en-US" altLang="ko-KR" sz="2400" dirty="0">
                    <a:solidFill>
                      <a:srgbClr val="FF0000"/>
                    </a:solidFill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𝛾</m:t>
                    </m:r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→</m:t>
                    </m:r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𝑛</m:t>
                    </m:r>
                    <m:sSub>
                      <m:sSubPr>
                        <m:ctrlPr>
                          <a:rPr lang="en-US" altLang="ko-KR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ko-KR" altLang="en-US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ko-KR" sz="24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of</m:t>
                    </m:r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sSup>
                      <m:sSupPr>
                        <m:ctrlP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𝐽</m:t>
                        </m:r>
                      </m:e>
                      <m:sup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𝑃𝐶</m:t>
                        </m:r>
                      </m:sup>
                    </m:sSup>
                    <m:r>
                      <a:rPr lang="en-US" altLang="ko-KR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e>
                      <m:sup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−</m:t>
                        </m:r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 +</m:t>
                        </m:r>
                      </m:sup>
                    </m:sSup>
                  </m:oMath>
                </a14:m>
                <a:r>
                  <a:rPr lang="en-US" altLang="ko-KR" sz="24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altLang="ko-KR" sz="2400" dirty="0">
                    <a:solidFill>
                      <a:srgbClr val="00206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both of which decay            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solidFill>
                      <a:srgbClr val="00206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(</m:t>
                    </m:r>
                    <m:sSub>
                      <m:sSubPr>
                        <m:ctrlPr>
                          <a:rPr lang="en-US" altLang="ko-KR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ko-KR" altLang="en-US" sz="24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)</m:t>
                    </m:r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→</m:t>
                    </m:r>
                    <m:r>
                      <a:rPr lang="en-US" altLang="ko-KR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3</m:t>
                    </m:r>
                    <m:r>
                      <a:rPr lang="ko-KR" altLang="en-US" sz="2400" b="0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𝜋</m:t>
                    </m:r>
                  </m:oMath>
                </a14:m>
                <a:r>
                  <a:rPr lang="en-US" altLang="ko-KR" sz="2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</a:t>
                </a: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Summary</a:t>
                </a:r>
                <a:endParaRPr lang="ko-KR" alt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ACDBBA10-681A-98CC-6D58-E630335818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692696"/>
                <a:ext cx="8850404" cy="5860079"/>
              </a:xfrm>
              <a:prstGeom prst="rect">
                <a:avLst/>
              </a:prstGeom>
              <a:blipFill>
                <a:blip r:embed="rId3"/>
                <a:stretch>
                  <a:fillRect l="-1241" t="-1041" r="-276" b="-520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3398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" y="-24202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Exotic/Hybrid Mesons? </a:t>
            </a:r>
            <a:endParaRPr lang="en-GB" sz="3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내용 개체 틀 2">
                <a:extLst>
                  <a:ext uri="{FF2B5EF4-FFF2-40B4-BE49-F238E27FC236}">
                    <a16:creationId xmlns:a16="http://schemas.microsoft.com/office/drawing/2014/main" id="{626E7339-57ED-1DD9-18E2-7D52ABE2B7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57200" y="764704"/>
                <a:ext cx="4906888" cy="4032448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400" dirty="0">
                    <a:solidFill>
                      <a:srgbClr val="0000FF"/>
                    </a:solidFill>
                  </a:rPr>
                  <a:t>Quark confinement </a:t>
                </a:r>
                <a:r>
                  <a:rPr lang="en-US" altLang="ko-KR" sz="2400" dirty="0"/>
                  <a:t>from basic </a:t>
                </a:r>
                <a14:m>
                  <m:oMath xmlns:m="http://schemas.openxmlformats.org/officeDocument/2006/math">
                    <m:r>
                      <a:rPr lang="en-US" altLang="ko-KR" sz="2400" i="1" dirty="0" smtClean="0">
                        <a:latin typeface="Cambria Math" panose="02040503050406030204" pitchFamily="18" charset="0"/>
                      </a:rPr>
                      <m:t>{</m:t>
                    </m:r>
                    <m:r>
                      <a:rPr lang="en-US" altLang="ko-KR" sz="2400" i="1" dirty="0" err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sz="240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400" b="0" i="1" dirty="0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altLang="ko-KR" sz="2400" i="1" dirty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altLang="ko-KR" sz="2400" dirty="0"/>
                  <a:t>-bound state to </a:t>
                </a:r>
                <a:r>
                  <a:rPr lang="en-US" altLang="ko-KR" sz="2400" dirty="0">
                    <a:solidFill>
                      <a:srgbClr val="00B050"/>
                    </a:solidFill>
                  </a:rPr>
                  <a:t>four-quark state mesons</a:t>
                </a:r>
                <a:r>
                  <a:rPr lang="en-US" altLang="ko-KR" sz="2400" dirty="0"/>
                  <a:t>, </a:t>
                </a:r>
                <a:r>
                  <a:rPr lang="en-US" altLang="ko-KR" sz="2400" dirty="0">
                    <a:solidFill>
                      <a:srgbClr val="FF33CC"/>
                    </a:solidFill>
                  </a:rPr>
                  <a:t>pentaquark baryons</a:t>
                </a:r>
                <a:r>
                  <a:rPr lang="en-US" altLang="ko-KR" sz="2400" dirty="0"/>
                  <a:t>, </a:t>
                </a:r>
                <a:r>
                  <a:rPr lang="en-US" altLang="ko-KR" sz="2400" dirty="0">
                    <a:solidFill>
                      <a:schemeClr val="accent2"/>
                    </a:solidFill>
                  </a:rPr>
                  <a:t>Di-baryons, …    </a:t>
                </a:r>
              </a:p>
              <a:p>
                <a:endParaRPr lang="en-US" altLang="ko-KR" sz="2400" dirty="0"/>
              </a:p>
              <a:p>
                <a:r>
                  <a:rPr lang="en-US" altLang="ko-KR" sz="2400" dirty="0">
                    <a:ea typeface="굴림" panose="020B0600000101010101" pitchFamily="50" charset="-127"/>
                  </a:rPr>
                  <a:t>Spin and orb angular momentum configurations        light quark meson nonets</a:t>
                </a:r>
                <a:r>
                  <a:rPr lang="en-US" altLang="ko-KR" sz="2400" dirty="0">
                    <a:solidFill>
                      <a:schemeClr val="accent2"/>
                    </a:solidFill>
                    <a:ea typeface="굴림" panose="020B0600000101010101" pitchFamily="50" charset="-127"/>
                  </a:rPr>
                  <a:t> </a:t>
                </a:r>
                <a:r>
                  <a:rPr lang="en-US" altLang="ko-KR" sz="2400" dirty="0">
                    <a:ea typeface="굴림" panose="020B0600000101010101" pitchFamily="50" charset="-127"/>
                  </a:rPr>
                  <a:t>of</a:t>
                </a:r>
                <a:r>
                  <a:rPr lang="en-US" altLang="ko-KR" sz="2400" dirty="0">
                    <a:solidFill>
                      <a:schemeClr val="accent2"/>
                    </a:solidFill>
                    <a:ea typeface="굴림" panose="020B0600000101010101" pitchFamily="50" charset="-127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𝐽</m:t>
                        </m:r>
                      </m:e>
                      <m:sup>
                        <m:r>
                          <a:rPr lang="en-US" altLang="ko-KR" sz="24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𝑃𝐶</m:t>
                        </m:r>
                      </m:sup>
                    </m:sSup>
                  </m:oMath>
                </a14:m>
                <a:endParaRPr lang="en-US" altLang="ko-KR" sz="2400" dirty="0">
                  <a:solidFill>
                    <a:schemeClr val="accent2"/>
                  </a:solidFill>
                  <a:ea typeface="굴림" panose="020B0600000101010101" pitchFamily="50" charset="-127"/>
                </a:endParaRPr>
              </a:p>
              <a:p>
                <a:endParaRPr lang="en-US" altLang="ko-KR" sz="2400" dirty="0">
                  <a:solidFill>
                    <a:srgbClr val="FF0000"/>
                  </a:solidFill>
                </a:endParaRPr>
              </a:p>
              <a:p>
                <a:r>
                  <a:rPr lang="en-US" altLang="ko-KR" sz="2400" dirty="0">
                    <a:solidFill>
                      <a:srgbClr val="FF0000"/>
                    </a:solidFill>
                  </a:rPr>
                  <a:t>Hybrid states </a:t>
                </a:r>
                <a:r>
                  <a:rPr lang="en-US" altLang="ko-KR" sz="2400" dirty="0"/>
                  <a:t>with gluon </a:t>
                </a:r>
                <a:r>
                  <a:rPr lang="en-US" altLang="ko-KR" sz="2400" dirty="0" err="1"/>
                  <a:t>d.o.f.</a:t>
                </a:r>
                <a:r>
                  <a:rPr lang="en-US" altLang="ko-KR" sz="2400" dirty="0"/>
                  <a:t> added        not belong to quantum # of basic </a:t>
                </a:r>
                <a14:m>
                  <m:oMath xmlns:m="http://schemas.openxmlformats.org/officeDocument/2006/math">
                    <m:r>
                      <a:rPr lang="en-US" altLang="ko-KR" sz="2400" i="1" dirty="0" smtClean="0">
                        <a:latin typeface="Cambria Math" panose="02040503050406030204" pitchFamily="18" charset="0"/>
                      </a:rPr>
                      <m:t>{</m:t>
                    </m:r>
                    <m:r>
                      <a:rPr lang="en-US" altLang="ko-KR" sz="2400" i="1" dirty="0" err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sz="240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400" b="0" i="1" dirty="0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altLang="ko-KR" sz="2400" i="1" dirty="0">
                        <a:latin typeface="Cambria Math" panose="02040503050406030204" pitchFamily="18" charset="0"/>
                      </a:rPr>
                      <m:t>} </m:t>
                    </m:r>
                  </m:oMath>
                </a14:m>
                <a:r>
                  <a:rPr lang="en-US" altLang="ko-KR" sz="2400" dirty="0"/>
                  <a:t>state.    </a:t>
                </a:r>
              </a:p>
              <a:p>
                <a:endParaRPr lang="en-US" altLang="ko-KR" sz="2400" dirty="0"/>
              </a:p>
              <a:p>
                <a:endParaRPr lang="ko-KR" altLang="en-US" sz="2400" dirty="0"/>
              </a:p>
            </p:txBody>
          </p:sp>
        </mc:Choice>
        <mc:Fallback xmlns="">
          <p:sp>
            <p:nvSpPr>
              <p:cNvPr id="4" name="내용 개체 틀 2">
                <a:extLst>
                  <a:ext uri="{FF2B5EF4-FFF2-40B4-BE49-F238E27FC236}">
                    <a16:creationId xmlns:a16="http://schemas.microsoft.com/office/drawing/2014/main" id="{626E7339-57ED-1DD9-18E2-7D52ABE2B7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764704"/>
                <a:ext cx="4906888" cy="4032448"/>
              </a:xfrm>
              <a:prstGeom prst="rect">
                <a:avLst/>
              </a:prstGeom>
              <a:blipFill>
                <a:blip r:embed="rId3"/>
                <a:stretch>
                  <a:fillRect l="-1615" t="-1208" r="-2236" b="-2175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20">
            <a:extLst>
              <a:ext uri="{FF2B5EF4-FFF2-40B4-BE49-F238E27FC236}">
                <a16:creationId xmlns:a16="http://schemas.microsoft.com/office/drawing/2014/main" id="{C9438BE4-5CFE-970A-F905-2C4ED407F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52596">
            <a:off x="5663935" y="3624512"/>
            <a:ext cx="2082297" cy="208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B7584B44-8653-F6FA-985A-5204E4158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663" y="2315090"/>
            <a:ext cx="3363155" cy="193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5">
            <a:extLst>
              <a:ext uri="{FF2B5EF4-FFF2-40B4-BE49-F238E27FC236}">
                <a16:creationId xmlns:a16="http://schemas.microsoft.com/office/drawing/2014/main" id="{BE58764E-FF68-52B2-89F5-4C3ACFF3DF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216" y="4825782"/>
            <a:ext cx="49784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>
                <a:latin typeface="Comic Sans MS" panose="030F0702030302020204" pitchFamily="66" charset="0"/>
                <a:ea typeface="굴림" panose="020B0600000101010101" pitchFamily="50" charset="-127"/>
              </a:rPr>
              <a:t>g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93C1A499-2E16-F3C8-AB0B-38FBD28470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776467"/>
            <a:ext cx="91439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J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PC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 = 0</a:t>
            </a:r>
            <a:r>
              <a:rPr lang="en-US" altLang="ko-KR" sz="2400" b="1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+ 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+   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0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- +    </a:t>
            </a:r>
            <a:r>
              <a:rPr lang="en-US" altLang="ko-KR" sz="2400" b="1" i="0" dirty="0">
                <a:solidFill>
                  <a:srgbClr val="ED181E"/>
                </a:solidFill>
                <a:latin typeface="Helvetica" panose="020B0604020202020204" pitchFamily="34" charset="0"/>
                <a:ea typeface="굴림" panose="020B0600000101010101" pitchFamily="50" charset="-127"/>
              </a:rPr>
              <a:t>0</a:t>
            </a:r>
            <a:r>
              <a:rPr lang="en-US" altLang="ko-KR" sz="2400" b="1" i="0" baseline="30000" dirty="0">
                <a:solidFill>
                  <a:srgbClr val="ED181E"/>
                </a:solidFill>
                <a:latin typeface="Helvetica" panose="020B0604020202020204" pitchFamily="34" charset="0"/>
                <a:ea typeface="굴림" panose="020B0600000101010101" pitchFamily="50" charset="-127"/>
              </a:rPr>
              <a:t>+ -  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              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1</a:t>
            </a:r>
            <a:r>
              <a:rPr lang="en-US" altLang="ko-KR" sz="2400" b="1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- 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-   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1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+ +   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1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+ -  </a:t>
            </a:r>
            <a:r>
              <a:rPr lang="en-US" altLang="ko-KR" sz="2400" b="1" i="0" dirty="0">
                <a:solidFill>
                  <a:srgbClr val="ED181E"/>
                </a:solidFill>
                <a:latin typeface="Helvetica" panose="020B0604020202020204" pitchFamily="34" charset="0"/>
                <a:ea typeface="굴림" panose="020B0600000101010101" pitchFamily="50" charset="-127"/>
              </a:rPr>
              <a:t>1</a:t>
            </a:r>
            <a:r>
              <a:rPr lang="en-US" altLang="ko-KR" sz="2400" b="1" i="0" baseline="30000" dirty="0">
                <a:solidFill>
                  <a:srgbClr val="ED181E"/>
                </a:solidFill>
                <a:latin typeface="Helvetica" panose="020B0604020202020204" pitchFamily="34" charset="0"/>
                <a:ea typeface="굴림" panose="020B0600000101010101" pitchFamily="50" charset="-127"/>
              </a:rPr>
              <a:t>- +       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  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2</a:t>
            </a:r>
            <a:r>
              <a:rPr lang="en-US" altLang="ko-KR" sz="2400" b="1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+ 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+   </a:t>
            </a:r>
            <a:r>
              <a:rPr lang="en-US" altLang="ko-KR" sz="2400" b="1" i="0" dirty="0">
                <a:latin typeface="Helvetica" panose="020B0604020202020204" pitchFamily="34" charset="0"/>
                <a:ea typeface="굴림" panose="020B0600000101010101" pitchFamily="50" charset="-127"/>
              </a:rPr>
              <a:t>2</a:t>
            </a:r>
            <a:r>
              <a:rPr lang="en-US" altLang="ko-KR" sz="2400" b="1" i="0" baseline="30000" dirty="0">
                <a:latin typeface="Helvetica" panose="020B0604020202020204" pitchFamily="34" charset="0"/>
                <a:ea typeface="굴림" panose="020B0600000101010101" pitchFamily="50" charset="-127"/>
              </a:rPr>
              <a:t>- +    </a:t>
            </a:r>
            <a:r>
              <a:rPr lang="en-US" altLang="ko-KR" sz="2400" b="1" i="0" dirty="0">
                <a:solidFill>
                  <a:srgbClr val="ED181E"/>
                </a:solidFill>
                <a:latin typeface="Helvetica" panose="020B0604020202020204" pitchFamily="34" charset="0"/>
                <a:ea typeface="굴림" panose="020B0600000101010101" pitchFamily="50" charset="-127"/>
              </a:rPr>
              <a:t>2</a:t>
            </a:r>
            <a:r>
              <a:rPr lang="en-US" altLang="ko-KR" sz="2400" b="1" i="0" baseline="30000" dirty="0">
                <a:solidFill>
                  <a:srgbClr val="ED181E"/>
                </a:solidFill>
                <a:latin typeface="Helvetica" panose="020B0604020202020204" pitchFamily="34" charset="0"/>
                <a:ea typeface="굴림" panose="020B0600000101010101" pitchFamily="50" charset="-127"/>
              </a:rPr>
              <a:t>+ -</a:t>
            </a:r>
            <a:endParaRPr lang="en-US" altLang="ko-KR" sz="2400" b="1" i="0" baseline="30000" dirty="0">
              <a:latin typeface="Helvetica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AA31EA7-A18F-AF44-D654-2B6A280751A1}"/>
                  </a:ext>
                </a:extLst>
              </p:cNvPr>
              <p:cNvSpPr txBox="1"/>
              <p:nvPr/>
            </p:nvSpPr>
            <p:spPr>
              <a:xfrm>
                <a:off x="755576" y="6339449"/>
                <a:ext cx="8024293" cy="3702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           All hybrids are natural  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(</a:t>
                </a:r>
                <a:r>
                  <a:rPr lang="en-US" altLang="ko-KR" dirty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Naturality: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𝑃</m:t>
                    </m:r>
                    <m:sSup>
                      <m:sSupPr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(−)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𝐽</m:t>
                        </m:r>
                      </m:sup>
                    </m:sSup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=±</m:t>
                    </m:r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𝐽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𝑃𝐶</m:t>
                        </m:r>
                      </m:sup>
                    </m:s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)</a:t>
                </a:r>
                <a:r>
                  <a:rPr lang="en-US" altLang="ko-KR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AA31EA7-A18F-AF44-D654-2B6A280751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6339449"/>
                <a:ext cx="8024293" cy="370230"/>
              </a:xfrm>
              <a:prstGeom prst="rect">
                <a:avLst/>
              </a:prstGeom>
              <a:blipFill>
                <a:blip r:embed="rId6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화살표: 오른쪽 1">
            <a:extLst>
              <a:ext uri="{FF2B5EF4-FFF2-40B4-BE49-F238E27FC236}">
                <a16:creationId xmlns:a16="http://schemas.microsoft.com/office/drawing/2014/main" id="{136B4966-20BA-61FC-C9C7-A5ED70E4FE56}"/>
              </a:ext>
            </a:extLst>
          </p:cNvPr>
          <p:cNvSpPr/>
          <p:nvPr/>
        </p:nvSpPr>
        <p:spPr>
          <a:xfrm>
            <a:off x="2756937" y="3281058"/>
            <a:ext cx="307414" cy="144016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화살표: 오른쪽 11">
            <a:extLst>
              <a:ext uri="{FF2B5EF4-FFF2-40B4-BE49-F238E27FC236}">
                <a16:creationId xmlns:a16="http://schemas.microsoft.com/office/drawing/2014/main" id="{B68156FF-C5C8-861C-A045-2D63F7FB6BA2}"/>
              </a:ext>
            </a:extLst>
          </p:cNvPr>
          <p:cNvSpPr/>
          <p:nvPr/>
        </p:nvSpPr>
        <p:spPr>
          <a:xfrm>
            <a:off x="1763688" y="4885875"/>
            <a:ext cx="307414" cy="144016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Oval 25">
            <a:extLst>
              <a:ext uri="{FF2B5EF4-FFF2-40B4-BE49-F238E27FC236}">
                <a16:creationId xmlns:a16="http://schemas.microsoft.com/office/drawing/2014/main" id="{EB05E606-4AC9-5907-61F6-F5C1865AB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5117" y="877404"/>
            <a:ext cx="360040" cy="395577"/>
          </a:xfrm>
          <a:prstGeom prst="ellipse">
            <a:avLst/>
          </a:prstGeom>
          <a:solidFill>
            <a:srgbClr val="FF7C80">
              <a:alpha val="57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u</a:t>
            </a:r>
          </a:p>
        </p:txBody>
      </p:sp>
      <p:sp>
        <p:nvSpPr>
          <p:cNvPr id="14" name="Oval 27">
            <a:extLst>
              <a:ext uri="{FF2B5EF4-FFF2-40B4-BE49-F238E27FC236}">
                <a16:creationId xmlns:a16="http://schemas.microsoft.com/office/drawing/2014/main" id="{D388F4B1-6664-29BA-15B6-6E8FC79C4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6903" y="798838"/>
            <a:ext cx="297293" cy="375036"/>
          </a:xfrm>
          <a:prstGeom prst="ellipse">
            <a:avLst/>
          </a:prstGeom>
          <a:solidFill>
            <a:srgbClr val="0099FF">
              <a:alpha val="39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u</a:t>
            </a:r>
          </a:p>
        </p:txBody>
      </p:sp>
      <p:sp>
        <p:nvSpPr>
          <p:cNvPr id="16" name="Oval 29">
            <a:extLst>
              <a:ext uri="{FF2B5EF4-FFF2-40B4-BE49-F238E27FC236}">
                <a16:creationId xmlns:a16="http://schemas.microsoft.com/office/drawing/2014/main" id="{61F06D0A-8F65-4989-EA89-6911BDD70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5812" y="869321"/>
            <a:ext cx="297293" cy="341628"/>
          </a:xfrm>
          <a:prstGeom prst="ellipse">
            <a:avLst/>
          </a:prstGeom>
          <a:solidFill>
            <a:srgbClr val="FF7C80">
              <a:alpha val="57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d</a:t>
            </a:r>
          </a:p>
        </p:txBody>
      </p:sp>
      <p:sp>
        <p:nvSpPr>
          <p:cNvPr id="17" name="Oval 26">
            <a:extLst>
              <a:ext uri="{FF2B5EF4-FFF2-40B4-BE49-F238E27FC236}">
                <a16:creationId xmlns:a16="http://schemas.microsoft.com/office/drawing/2014/main" id="{A0F0F562-5EBC-5857-B157-4F4B1D3EA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5110" y="1104329"/>
            <a:ext cx="395938" cy="375036"/>
          </a:xfrm>
          <a:prstGeom prst="ellipse">
            <a:avLst/>
          </a:prstGeom>
          <a:solidFill>
            <a:srgbClr val="FFFF00">
              <a:alpha val="61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d</a:t>
            </a:r>
          </a:p>
        </p:txBody>
      </p:sp>
      <p:sp>
        <p:nvSpPr>
          <p:cNvPr id="18" name="Oval 28">
            <a:extLst>
              <a:ext uri="{FF2B5EF4-FFF2-40B4-BE49-F238E27FC236}">
                <a16:creationId xmlns:a16="http://schemas.microsoft.com/office/drawing/2014/main" id="{4B9AB501-27AF-9C4A-3279-9B11FFDC6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5812" y="1129170"/>
            <a:ext cx="327022" cy="365329"/>
          </a:xfrm>
          <a:prstGeom prst="ellipse">
            <a:avLst/>
          </a:prstGeom>
          <a:solidFill>
            <a:schemeClr val="tx1">
              <a:alpha val="59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800" b="1" dirty="0">
                <a:solidFill>
                  <a:srgbClr val="FF0000"/>
                </a:solidFill>
                <a:ea typeface="굴림" panose="020B0600000101010101" pitchFamily="50" charset="-127"/>
              </a:rPr>
              <a:t>s</a:t>
            </a:r>
            <a:endParaRPr lang="en-US" altLang="ko-KR" sz="2800" b="1" baseline="30000" dirty="0">
              <a:solidFill>
                <a:srgbClr val="FF0000"/>
              </a:solidFill>
              <a:ea typeface="굴림" panose="020B0600000101010101" pitchFamily="50" charset="-127"/>
            </a:endParaRPr>
          </a:p>
        </p:txBody>
      </p:sp>
      <p:sp>
        <p:nvSpPr>
          <p:cNvPr id="19" name="Oval 4">
            <a:extLst>
              <a:ext uri="{FF2B5EF4-FFF2-40B4-BE49-F238E27FC236}">
                <a16:creationId xmlns:a16="http://schemas.microsoft.com/office/drawing/2014/main" id="{95227769-37F7-3879-8BA0-CAC58B002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2703" y="896424"/>
            <a:ext cx="350503" cy="415810"/>
          </a:xfrm>
          <a:prstGeom prst="ellipse">
            <a:avLst/>
          </a:prstGeom>
          <a:solidFill>
            <a:srgbClr val="000080">
              <a:alpha val="39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solidFill>
                  <a:srgbClr val="FFFF66"/>
                </a:solidFill>
                <a:ea typeface="굴림" panose="020B0600000101010101" pitchFamily="50" charset="-127"/>
              </a:rPr>
              <a:t>u</a:t>
            </a:r>
          </a:p>
        </p:txBody>
      </p:sp>
      <p:sp>
        <p:nvSpPr>
          <p:cNvPr id="21" name="Oval 5">
            <a:extLst>
              <a:ext uri="{FF2B5EF4-FFF2-40B4-BE49-F238E27FC236}">
                <a16:creationId xmlns:a16="http://schemas.microsoft.com/office/drawing/2014/main" id="{34887BB9-5B42-16F0-50D1-BDD497E93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8687" y="793685"/>
            <a:ext cx="360040" cy="492901"/>
          </a:xfrm>
          <a:prstGeom prst="ellipse">
            <a:avLst/>
          </a:prstGeom>
          <a:solidFill>
            <a:srgbClr val="FFFF00">
              <a:alpha val="48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c</a:t>
            </a:r>
          </a:p>
        </p:txBody>
      </p:sp>
      <p:sp>
        <p:nvSpPr>
          <p:cNvPr id="22" name="Oval 7">
            <a:extLst>
              <a:ext uri="{FF2B5EF4-FFF2-40B4-BE49-F238E27FC236}">
                <a16:creationId xmlns:a16="http://schemas.microsoft.com/office/drawing/2014/main" id="{88EB4D86-CC60-C37E-4017-D448AA49F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1956" y="1179254"/>
            <a:ext cx="350503" cy="362494"/>
          </a:xfrm>
          <a:prstGeom prst="ellipse">
            <a:avLst/>
          </a:prstGeom>
          <a:solidFill>
            <a:srgbClr val="FF0000">
              <a:alpha val="39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ea typeface="굴림" panose="020B0600000101010101" pitchFamily="50" charset="-127"/>
              </a:rPr>
              <a:t>c</a:t>
            </a:r>
          </a:p>
        </p:txBody>
      </p:sp>
      <p:sp>
        <p:nvSpPr>
          <p:cNvPr id="23" name="Oval 6">
            <a:extLst>
              <a:ext uri="{FF2B5EF4-FFF2-40B4-BE49-F238E27FC236}">
                <a16:creationId xmlns:a16="http://schemas.microsoft.com/office/drawing/2014/main" id="{D1DCC4DA-5146-32AE-EF69-5540902E39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8523" y="1175682"/>
            <a:ext cx="370466" cy="347629"/>
          </a:xfrm>
          <a:prstGeom prst="ellipse">
            <a:avLst/>
          </a:prstGeom>
          <a:solidFill>
            <a:srgbClr val="008000">
              <a:alpha val="39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u</a:t>
            </a:r>
          </a:p>
        </p:txBody>
      </p:sp>
      <p:sp>
        <p:nvSpPr>
          <p:cNvPr id="24" name="Line 35">
            <a:extLst>
              <a:ext uri="{FF2B5EF4-FFF2-40B4-BE49-F238E27FC236}">
                <a16:creationId xmlns:a16="http://schemas.microsoft.com/office/drawing/2014/main" id="{FCFE5523-3E66-B152-4B1D-5AAFDCD7A544}"/>
              </a:ext>
            </a:extLst>
          </p:cNvPr>
          <p:cNvSpPr>
            <a:spLocks noChangeShapeType="1"/>
          </p:cNvSpPr>
          <p:nvPr/>
        </p:nvSpPr>
        <p:spPr bwMode="auto">
          <a:xfrm>
            <a:off x="5499099" y="1024086"/>
            <a:ext cx="2286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5" name="Line 35">
            <a:extLst>
              <a:ext uri="{FF2B5EF4-FFF2-40B4-BE49-F238E27FC236}">
                <a16:creationId xmlns:a16="http://schemas.microsoft.com/office/drawing/2014/main" id="{7EE09F63-E241-A69E-0EBB-07D1C8EB0698}"/>
              </a:ext>
            </a:extLst>
          </p:cNvPr>
          <p:cNvSpPr>
            <a:spLocks noChangeShapeType="1"/>
          </p:cNvSpPr>
          <p:nvPr/>
        </p:nvSpPr>
        <p:spPr bwMode="auto">
          <a:xfrm>
            <a:off x="5543663" y="1249555"/>
            <a:ext cx="2286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6" name="Line 35">
            <a:extLst>
              <a:ext uri="{FF2B5EF4-FFF2-40B4-BE49-F238E27FC236}">
                <a16:creationId xmlns:a16="http://schemas.microsoft.com/office/drawing/2014/main" id="{8453CB25-9232-41B0-3D5C-4501A3013B91}"/>
              </a:ext>
            </a:extLst>
          </p:cNvPr>
          <p:cNvSpPr>
            <a:spLocks noChangeShapeType="1"/>
          </p:cNvSpPr>
          <p:nvPr/>
        </p:nvSpPr>
        <p:spPr bwMode="auto">
          <a:xfrm>
            <a:off x="7204505" y="1210949"/>
            <a:ext cx="2286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7" name="Oval 6">
            <a:extLst>
              <a:ext uri="{FF2B5EF4-FFF2-40B4-BE49-F238E27FC236}">
                <a16:creationId xmlns:a16="http://schemas.microsoft.com/office/drawing/2014/main" id="{36E09E28-FD28-323B-B290-FD383D186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346" y="990395"/>
            <a:ext cx="552450" cy="609600"/>
          </a:xfrm>
          <a:prstGeom prst="ellipse">
            <a:avLst/>
          </a:prstGeom>
          <a:solidFill>
            <a:srgbClr val="008000">
              <a:alpha val="39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ea typeface="굴림" panose="020B0600000101010101" pitchFamily="50" charset="-127"/>
              </a:rPr>
              <a:t>B</a:t>
            </a:r>
          </a:p>
        </p:txBody>
      </p:sp>
      <p:sp>
        <p:nvSpPr>
          <p:cNvPr id="28" name="Oval 24">
            <a:extLst>
              <a:ext uri="{FF2B5EF4-FFF2-40B4-BE49-F238E27FC236}">
                <a16:creationId xmlns:a16="http://schemas.microsoft.com/office/drawing/2014/main" id="{CA926082-12A9-E1EF-0FEC-1285B2511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1521" y="921923"/>
            <a:ext cx="552450" cy="609600"/>
          </a:xfrm>
          <a:prstGeom prst="ellipse">
            <a:avLst/>
          </a:prstGeom>
          <a:solidFill>
            <a:srgbClr val="FF0000">
              <a:alpha val="64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ea typeface="굴림" panose="020B0600000101010101" pitchFamily="50" charset="-127"/>
              </a:rPr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915816" y="5805264"/>
                <a:ext cx="89056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altLang="ko-KR" b="0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altLang="ko-KR" b="0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5805264"/>
                <a:ext cx="890564" cy="369332"/>
              </a:xfrm>
              <a:prstGeom prst="rect">
                <a:avLst/>
              </a:prstGeom>
              <a:blipFill>
                <a:blip r:embed="rId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940152" y="5805264"/>
                <a:ext cx="4758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5805264"/>
                <a:ext cx="475836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8145932" y="5805264"/>
                <a:ext cx="89056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b="0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b="0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5932" y="5805264"/>
                <a:ext cx="890564" cy="369332"/>
              </a:xfrm>
              <a:prstGeom prst="rect">
                <a:avLst/>
              </a:prstGeom>
              <a:blipFill>
                <a:blip r:embed="rId9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ight Brace 4"/>
          <p:cNvSpPr/>
          <p:nvPr/>
        </p:nvSpPr>
        <p:spPr>
          <a:xfrm rot="5400000">
            <a:off x="8140584" y="5814054"/>
            <a:ext cx="311061" cy="967508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Right Brace 30"/>
          <p:cNvSpPr/>
          <p:nvPr/>
        </p:nvSpPr>
        <p:spPr>
          <a:xfrm rot="5400000">
            <a:off x="5782066" y="5940321"/>
            <a:ext cx="311063" cy="71497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Right Brace 31"/>
          <p:cNvSpPr/>
          <p:nvPr/>
        </p:nvSpPr>
        <p:spPr>
          <a:xfrm rot="5400000">
            <a:off x="2956008" y="5814051"/>
            <a:ext cx="311061" cy="967508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내용 개체 틀 6">
            <a:extLst>
              <a:ext uri="{FF2B5EF4-FFF2-40B4-BE49-F238E27FC236}">
                <a16:creationId xmlns:a16="http://schemas.microsoft.com/office/drawing/2014/main" id="{4AF38F8A-EC70-26EE-6046-3B59F2A57E8D}"/>
              </a:ext>
            </a:extLst>
          </p:cNvPr>
          <p:cNvSpPr txBox="1">
            <a:spLocks/>
          </p:cNvSpPr>
          <p:nvPr/>
        </p:nvSpPr>
        <p:spPr>
          <a:xfrm>
            <a:off x="3823700" y="5345879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</a:t>
            </a:r>
            <a:r>
              <a:rPr lang="en-US" altLang="ko-KR" sz="2000" dirty="0" err="1">
                <a:solidFill>
                  <a:schemeClr val="accent2">
                    <a:lumMod val="75000"/>
                  </a:schemeClr>
                </a:solidFill>
              </a:rPr>
              <a:t>Meyer,Haarlem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, PRC 82, 025208 (2010)</a:t>
            </a:r>
          </a:p>
          <a:p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2834515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" y="-24202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they are missing and where to find them? </a:t>
            </a:r>
            <a:endParaRPr lang="en-GB" sz="3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내용 개체 틀 2">
                <a:extLst>
                  <a:ext uri="{FF2B5EF4-FFF2-40B4-BE49-F238E27FC236}">
                    <a16:creationId xmlns:a16="http://schemas.microsoft.com/office/drawing/2014/main" id="{626E7339-57ED-1DD9-18E2-7D52ABE2B7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61485" y="851192"/>
                <a:ext cx="8254280" cy="6006808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800" dirty="0"/>
                  <a:t>The lowest-lying hybrids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80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8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2800" dirty="0"/>
                  <a:t> decay preferentially to final state with one excited meson  </a:t>
                </a:r>
              </a:p>
              <a:p>
                <a:pPr marL="0" indent="0">
                  <a:buNone/>
                </a:pPr>
                <a:r>
                  <a:rPr lang="ko-KR" altLang="en-US" sz="2800" dirty="0"/>
                  <a:t>                              </a:t>
                </a:r>
                <a14:m>
                  <m:oMath xmlns:m="http://schemas.openxmlformats.org/officeDocument/2006/math">
                    <m:r>
                      <a:rPr lang="ko-KR" altLang="en-US" sz="2800" i="1" smtClean="0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800" dirty="0">
                    <a:solidFill>
                      <a:srgbClr val="0000FF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ko-KR" sz="28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b>
                        <m:r>
                          <a:rPr lang="en-US" altLang="ko-KR" sz="28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ko-KR" altLang="en-US" sz="28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800" dirty="0">
                    <a:solidFill>
                      <a:srgbClr val="0000FF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ko-KR" sz="28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a</m:t>
                        </m:r>
                      </m:e>
                      <m:sub>
                        <m:r>
                          <a:rPr lang="en-US" altLang="ko-KR" sz="28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ko-KR" altLang="en-US" sz="28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800" dirty="0">
                    <a:solidFill>
                      <a:srgbClr val="0000FF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8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ko-KR" altLang="en-US" sz="28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800" dirty="0">
                    <a:solidFill>
                      <a:srgbClr val="0000FF"/>
                    </a:solidFill>
                  </a:rPr>
                  <a:t>, … </a:t>
                </a:r>
                <a14:m>
                  <m:oMath xmlns:m="http://schemas.openxmlformats.org/officeDocument/2006/math">
                    <m:r>
                      <a:rPr lang="ko-KR" altLang="en-US" sz="2800" i="1">
                        <a:latin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800" dirty="0">
                    <a:solidFill>
                      <a:srgbClr val="0000FF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ko-KR" altLang="en-US" sz="28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800" dirty="0"/>
                  <a:t>, </a:t>
                </a:r>
                <a14:m>
                  <m:oMath xmlns:m="http://schemas.openxmlformats.org/officeDocument/2006/math">
                    <m:r>
                      <a:rPr lang="en-US" altLang="ko-KR" sz="2800" b="0" i="0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4</m:t>
                    </m:r>
                    <m:r>
                      <a:rPr lang="ko-KR" altLang="en-US" sz="28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800" dirty="0"/>
                  <a:t>, …</a:t>
                </a:r>
              </a:p>
              <a:p>
                <a:pPr marL="0" indent="0">
                  <a:buNone/>
                </a:pPr>
                <a:r>
                  <a:rPr lang="en-US" altLang="ko-KR" sz="2800" dirty="0"/>
                  <a:t>    rather than to two ground-state mesons </a:t>
                </a:r>
                <a:endParaRPr lang="en-US" altLang="ko-KR" sz="28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ko-KR" altLang="en-US" sz="2800" dirty="0"/>
                  <a:t>                              </a:t>
                </a:r>
                <a14:m>
                  <m:oMath xmlns:m="http://schemas.openxmlformats.org/officeDocument/2006/math">
                    <m:r>
                      <a:rPr lang="ko-KR" altLang="en-US" sz="2800" i="1" smtClean="0">
                        <a:latin typeface="Cambria Math" panose="02040503050406030204" pitchFamily="18" charset="0"/>
                      </a:rPr>
                      <m:t>→</m:t>
                    </m:r>
                    <m:r>
                      <a:rPr lang="ko-KR" altLang="en-US" sz="280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𝜋𝜋</m:t>
                    </m:r>
                  </m:oMath>
                </a14:m>
                <a:endParaRPr lang="en-US" altLang="ko-KR" sz="2800" dirty="0">
                  <a:solidFill>
                    <a:schemeClr val="accent1"/>
                  </a:solidFill>
                </a:endParaRPr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800" dirty="0"/>
                  <a:t>Photoproduction of -pion process</a:t>
                </a:r>
              </a:p>
              <a:p>
                <a:pPr marL="0" indent="0">
                  <a:buNone/>
                </a:pPr>
                <a:endParaRPr lang="en-US" altLang="ko-KR" sz="2800" dirty="0"/>
              </a:p>
              <a:p>
                <a:pPr>
                  <a:buFont typeface="Wingdings" panose="05000000000000000000" pitchFamily="2" charset="2"/>
                  <a:buChar char="§"/>
                </a:pPr>
                <a:endParaRPr lang="en-US" altLang="ko-KR" sz="2800" dirty="0"/>
              </a:p>
              <a:p>
                <a:pPr>
                  <a:buFont typeface="Wingdings" panose="05000000000000000000" pitchFamily="2" charset="2"/>
                  <a:buChar char="§"/>
                </a:pPr>
                <a:endParaRPr lang="en-US" altLang="ko-KR" sz="2800" dirty="0"/>
              </a:p>
              <a:p>
                <a:pPr>
                  <a:buFont typeface="Wingdings" panose="05000000000000000000" pitchFamily="2" charset="2"/>
                  <a:buChar char="§"/>
                </a:pPr>
                <a:endParaRPr lang="en-US" altLang="ko-KR" sz="2800" dirty="0"/>
              </a:p>
              <a:p>
                <a:pPr>
                  <a:buFont typeface="Wingdings" panose="05000000000000000000" pitchFamily="2" charset="2"/>
                  <a:buChar char="§"/>
                </a:pPr>
                <a:endParaRPr lang="en-US" altLang="ko-KR" sz="2800" dirty="0"/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800" dirty="0"/>
                  <a:t>It is likely that exotics are found in multi-pion process.</a:t>
                </a:r>
              </a:p>
              <a:p>
                <a:pPr>
                  <a:buFont typeface="Wingdings" panose="05000000000000000000" pitchFamily="2" charset="2"/>
                  <a:buChar char="§"/>
                </a:pPr>
                <a:endParaRPr lang="en-US" altLang="ko-KR" sz="2800" dirty="0"/>
              </a:p>
            </p:txBody>
          </p:sp>
        </mc:Choice>
        <mc:Fallback>
          <p:sp>
            <p:nvSpPr>
              <p:cNvPr id="4" name="내용 개체 틀 2">
                <a:extLst>
                  <a:ext uri="{FF2B5EF4-FFF2-40B4-BE49-F238E27FC236}">
                    <a16:creationId xmlns:a16="http://schemas.microsoft.com/office/drawing/2014/main" id="{626E7339-57ED-1DD9-18E2-7D52ABE2B7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485" y="851192"/>
                <a:ext cx="8254280" cy="6006808"/>
              </a:xfrm>
              <a:prstGeom prst="rect">
                <a:avLst/>
              </a:prstGeom>
              <a:blipFill>
                <a:blip r:embed="rId3"/>
                <a:stretch>
                  <a:fillRect l="-1329" t="-1015" r="-1699" b="-395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내용 개체 틀 6">
            <a:extLst>
              <a:ext uri="{FF2B5EF4-FFF2-40B4-BE49-F238E27FC236}">
                <a16:creationId xmlns:a16="http://schemas.microsoft.com/office/drawing/2014/main" id="{4AF38F8A-EC70-26EE-6046-3B59F2A57E8D}"/>
              </a:ext>
            </a:extLst>
          </p:cNvPr>
          <p:cNvSpPr txBox="1">
            <a:spLocks/>
          </p:cNvSpPr>
          <p:nvPr/>
        </p:nvSpPr>
        <p:spPr>
          <a:xfrm>
            <a:off x="3707904" y="720001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</a:t>
            </a:r>
            <a:r>
              <a:rPr lang="en-US" altLang="ko-KR" sz="2000" dirty="0" err="1">
                <a:solidFill>
                  <a:schemeClr val="accent2">
                    <a:lumMod val="75000"/>
                  </a:schemeClr>
                </a:solidFill>
              </a:rPr>
              <a:t>Isgur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altLang="ko-KR" sz="2000" dirty="0" err="1">
                <a:solidFill>
                  <a:schemeClr val="accent2">
                    <a:lumMod val="75000"/>
                  </a:schemeClr>
                </a:solidFill>
              </a:rPr>
              <a:t>Kokoski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, Paton, PRL 54, 869 (1985)</a:t>
            </a:r>
          </a:p>
          <a:p>
            <a:endParaRPr lang="en-US" altLang="ko-KR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3946750-89E2-9ACD-61A2-097ECBFF849A}"/>
                  </a:ext>
                </a:extLst>
              </p:cNvPr>
              <p:cNvSpPr txBox="1"/>
              <p:nvPr/>
            </p:nvSpPr>
            <p:spPr>
              <a:xfrm>
                <a:off x="1837307" y="4496508"/>
                <a:ext cx="5040560" cy="5023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sSubSup>
                        <m:sSubSup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</m:sup>
                      </m:sSubSup>
                      <m:r>
                        <a:rPr lang="en-US" altLang="ko-KR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ko-KR" altLang="en-US" sz="2400" b="0" i="1" smtClean="0">
                          <a:latin typeface="Cambria Math" panose="02040503050406030204" pitchFamily="18" charset="0"/>
                        </a:rPr>
                        <m:t>𝜋𝜋𝜋</m:t>
                      </m:r>
                    </m:oMath>
                  </m:oMathPara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3946750-89E2-9ACD-61A2-097ECBFF84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7307" y="4496508"/>
                <a:ext cx="5040560" cy="50238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F21DD20-A312-9090-F1A6-EA9D2C130C34}"/>
                  </a:ext>
                </a:extLst>
              </p:cNvPr>
              <p:cNvSpPr txBox="1"/>
              <p:nvPr/>
            </p:nvSpPr>
            <p:spPr>
              <a:xfrm>
                <a:off x="2267744" y="5149754"/>
                <a:ext cx="6110108" cy="4698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400" i="1" smtClean="0">
                          <a:latin typeface="Cambria Math" panose="02040503050406030204" pitchFamily="18" charset="0"/>
                        </a:rPr>
                        <m:t>𝛾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p>
                        <m:sSup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</m:e>
                        <m:sup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++</m:t>
                          </m:r>
                        </m:sup>
                      </m:sSup>
                      <m:sSubSup>
                        <m:sSubSup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</m:sup>
                      </m:sSubSup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→(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ko-KR" altLang="en-US" sz="2400" i="1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→(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ko-KR" alt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r>
                        <a:rPr lang="ko-KR" alt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𝜋𝜋</m:t>
                      </m:r>
                      <m:r>
                        <a:rPr lang="ko-KR" alt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</m:oMath>
                  </m:oMathPara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F21DD20-A312-9090-F1A6-EA9D2C130C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5149754"/>
                <a:ext cx="6110108" cy="469809"/>
              </a:xfrm>
              <a:prstGeom prst="rect">
                <a:avLst/>
              </a:prstGeom>
              <a:blipFill>
                <a:blip r:embed="rId5"/>
                <a:stretch>
                  <a:fillRect b="-1558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내용 개체 틀 6">
            <a:extLst>
              <a:ext uri="{FF2B5EF4-FFF2-40B4-BE49-F238E27FC236}">
                <a16:creationId xmlns:a16="http://schemas.microsoft.com/office/drawing/2014/main" id="{A92F9BB7-FB7F-7355-0731-2A1281279C11}"/>
              </a:ext>
            </a:extLst>
          </p:cNvPr>
          <p:cNvSpPr txBox="1">
            <a:spLocks/>
          </p:cNvSpPr>
          <p:nvPr/>
        </p:nvSpPr>
        <p:spPr>
          <a:xfrm>
            <a:off x="3531189" y="3926223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Calibri" panose="020F0502020204030204" pitchFamily="34" charset="0"/>
              </a:rPr>
              <a:t>Condo et. Al. PRD 41</a:t>
            </a:r>
            <a:r>
              <a:rPr lang="en-US" altLang="ko-KR" sz="2000" i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Calibri" panose="020F0502020204030204" pitchFamily="34" charset="0"/>
              </a:rPr>
              <a:t>3317  (1990)</a:t>
            </a:r>
            <a:endParaRPr lang="en-US" altLang="ko-KR" sz="2000" dirty="0">
              <a:solidFill>
                <a:schemeClr val="accent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3946750-89E2-9ACD-61A2-097ECBFF849A}"/>
                  </a:ext>
                </a:extLst>
              </p:cNvPr>
              <p:cNvSpPr txBox="1"/>
              <p:nvPr/>
            </p:nvSpPr>
            <p:spPr>
              <a:xfrm>
                <a:off x="1871700" y="5658147"/>
                <a:ext cx="5040560" cy="501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sSubSup>
                        <m:sSubSup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ko-KR" alt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b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</m:sup>
                      </m:sSubSup>
                      <m:r>
                        <a:rPr lang="en-US" altLang="ko-KR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ko-KR" altLang="en-US" sz="2400" b="0" i="1" smtClean="0">
                          <a:latin typeface="Cambria Math" panose="02040503050406030204" pitchFamily="18" charset="0"/>
                        </a:rPr>
                        <m:t>𝜋𝜋𝜋</m:t>
                      </m:r>
                    </m:oMath>
                  </m:oMathPara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3946750-89E2-9ACD-61A2-097ECBFF84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1700" y="5658147"/>
                <a:ext cx="5040560" cy="501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직선 연결선 1">
            <a:extLst>
              <a:ext uri="{FF2B5EF4-FFF2-40B4-BE49-F238E27FC236}">
                <a16:creationId xmlns:a16="http://schemas.microsoft.com/office/drawing/2014/main" id="{9CDA3C38-4EB6-6F61-62EC-5195DDA433C4}"/>
              </a:ext>
            </a:extLst>
          </p:cNvPr>
          <p:cNvCxnSpPr>
            <a:cxnSpLocks/>
          </p:cNvCxnSpPr>
          <p:nvPr/>
        </p:nvCxnSpPr>
        <p:spPr>
          <a:xfrm>
            <a:off x="2987824" y="6237312"/>
            <a:ext cx="280831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69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14">
                <a:extLst>
                  <a:ext uri="{FF2B5EF4-FFF2-40B4-BE49-F238E27FC236}">
                    <a16:creationId xmlns:a16="http://schemas.microsoft.com/office/drawing/2014/main" id="{ACA59F10-2473-6EE4-F2A0-4FA44A3B887D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36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Photoproduction of tensor meson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3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</m:ctrlPr>
                      </m:sSupPr>
                      <m:e>
                        <m: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(2</m:t>
                        </m:r>
                      </m:e>
                      <m:sup>
                        <m: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++</m:t>
                        </m:r>
                      </m:sup>
                    </m:sSup>
                    <m:r>
                      <a:rPr lang="en-US" altLang="ko-KR" sz="3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)</m:t>
                    </m:r>
                  </m:oMath>
                </a14:m>
                <a:r>
                  <a:rPr lang="en-US" altLang="ko-KR" sz="36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4" name="Rectangle 14">
                <a:extLst>
                  <a:ext uri="{FF2B5EF4-FFF2-40B4-BE49-F238E27FC236}">
                    <a16:creationId xmlns:a16="http://schemas.microsoft.com/office/drawing/2014/main" id="{ACA59F10-2473-6EE4-F2A0-4FA44A3B8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8475" b="-262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내용 개체 틀 5">
                <a:extLst>
                  <a:ext uri="{FF2B5EF4-FFF2-40B4-BE49-F238E27FC236}">
                    <a16:creationId xmlns:a16="http://schemas.microsoft.com/office/drawing/2014/main" id="{BD6106BE-5634-906D-6773-1093162C60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378" y="1025352"/>
                <a:ext cx="9143999" cy="583264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Issues on neutral case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</m:ctrlPr>
                      </m:sSubSupPr>
                      <m:e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0</m:t>
                        </m:r>
                      </m:sup>
                    </m:sSubSup>
                  </m:oMath>
                </a14:m>
                <a:endParaRPr lang="en-US" altLang="ko-KR" sz="2800" dirty="0">
                  <a:solidFill>
                    <a:srgbClr val="0070C0"/>
                  </a:solidFill>
                  <a:ea typeface="Cambria Math" panose="02040503050406030204" pitchFamily="18" charset="0"/>
                  <a:cs typeface="Tahoma" panose="020B0604030504040204" pitchFamily="34" charset="0"/>
                </a:endParaRPr>
              </a:p>
              <a:p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Motivated by quest for structure of spin-2 meson; </a:t>
                </a:r>
                <a14:m>
                  <m:oMath xmlns:m="http://schemas.openxmlformats.org/officeDocument/2006/math">
                    <m:r>
                      <a:rPr lang="ko-KR" altLang="en-US" sz="24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𝜌</m:t>
                    </m:r>
                  </m:oMath>
                </a14:m>
                <a:r>
                  <a:rPr lang="en-US" altLang="ko-KR" sz="2400" dirty="0">
                    <a:solidFill>
                      <a:srgbClr val="FF0000"/>
                    </a:solidFill>
                    <a:latin typeface="+mj-lt"/>
                    <a:ea typeface="Verdana" panose="020B0604030504040204" pitchFamily="34" charset="0"/>
                  </a:rPr>
                  <a:t>-</a:t>
                </a:r>
                <a14:m>
                  <m:oMath xmlns:m="http://schemas.openxmlformats.org/officeDocument/2006/math">
                    <m:r>
                      <a:rPr lang="ko-KR" altLang="en-US" sz="24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𝜌</m:t>
                    </m:r>
                  </m:oMath>
                </a14:m>
                <a:r>
                  <a:rPr lang="en-US" altLang="ko-KR" sz="2400" dirty="0">
                    <a:solidFill>
                      <a:srgbClr val="FF0000"/>
                    </a:solidFill>
                    <a:latin typeface="+mj-lt"/>
                    <a:ea typeface="Verdana" panose="020B0604030504040204" pitchFamily="34" charset="0"/>
                  </a:rPr>
                  <a:t> molecule </a:t>
                </a:r>
                <a:r>
                  <a:rPr lang="en-US" altLang="ko-KR" sz="2400" dirty="0">
                    <a:latin typeface="+mj-lt"/>
                    <a:ea typeface="Verdana" panose="020B0604030504040204" pitchFamily="34" charset="0"/>
                  </a:rPr>
                  <a:t>or</a:t>
                </a:r>
                <a:r>
                  <a:rPr lang="en-US" altLang="ko-KR" sz="2400" dirty="0">
                    <a:solidFill>
                      <a:srgbClr val="FF0000"/>
                    </a:solidFill>
                    <a:latin typeface="+mj-lt"/>
                    <a:ea typeface="Verdana" panose="020B0604030504040204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dPr>
                      <m:e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𝑞</m:t>
                        </m:r>
                        <m:acc>
                          <m:accPr>
                            <m:chr m:val="̅"/>
                            <m:ctrlPr>
                              <a:rPr lang="en-US" altLang="ko-KR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accPr>
                          <m:e>
                            <m:r>
                              <a:rPr lang="en-US" altLang="ko-KR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𝑞</m:t>
                            </m:r>
                          </m:e>
                        </m:acc>
                      </m:e>
                    </m:d>
                  </m:oMath>
                </a14:m>
                <a:r>
                  <a:rPr lang="en-US" altLang="ko-KR" sz="2400" dirty="0">
                    <a:latin typeface="+mj-lt"/>
                    <a:ea typeface="Verdana" panose="020B0604030504040204" pitchFamily="34" charset="0"/>
                  </a:rPr>
                  <a:t> state?</a:t>
                </a:r>
                <a:endParaRPr lang="en-US" altLang="ko-KR" sz="2400" dirty="0">
                  <a:latin typeface="+mj-lt"/>
                  <a:ea typeface="Cambria Math" panose="02040503050406030204" pitchFamily="18" charset="0"/>
                  <a:cs typeface="Tahoma" panose="020B0604030504040204" pitchFamily="34" charset="0"/>
                </a:endParaRPr>
              </a:p>
              <a:p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JPAC Regge model with vector +axial vector meson exchange inconsistency with </a:t>
                </a:r>
                <a:r>
                  <a:rPr lang="en-US" altLang="ko-KR" sz="2400" dirty="0" err="1">
                    <a:ea typeface="Cambria Math" panose="02040503050406030204" pitchFamily="18" charset="0"/>
                    <a:cs typeface="Tahoma" panose="020B0604030504040204" pitchFamily="34" charset="0"/>
                  </a:rPr>
                  <a:t>JLab</a:t>
                </a:r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 new data</a:t>
                </a:r>
              </a:p>
              <a:p>
                <a:r>
                  <a:rPr lang="en-US" altLang="ko-KR" sz="2400" dirty="0">
                    <a:solidFill>
                      <a:srgbClr val="0000FF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Possibility of exotic meson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anose="020B0604030504040204" pitchFamily="34" charset="0"/>
                      </a:rPr>
                      <m:t> </m:t>
                    </m:r>
                    <m:sSup>
                      <m:sSupPr>
                        <m:ctrlP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(2</m:t>
                        </m:r>
                      </m:e>
                      <m:sup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+−</m:t>
                        </m:r>
                      </m:sup>
                    </m:sSup>
                    <m:r>
                      <a:rPr lang="en-US" altLang="ko-KR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ahoma" panose="020B0604030504040204" pitchFamily="34" charset="0"/>
                      </a:rPr>
                      <m:t>)</m:t>
                    </m:r>
                  </m:oMath>
                </a14:m>
                <a:r>
                  <a:rPr lang="en-US" altLang="ko-KR" sz="2400" dirty="0">
                    <a:solidFill>
                      <a:srgbClr val="0000FF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 exchange instead of axial meson</a:t>
                </a:r>
              </a:p>
              <a:p>
                <a:pPr>
                  <a:buFont typeface="Wingdings" panose="05000000000000000000" pitchFamily="2" charset="2"/>
                  <a:buChar char="v"/>
                </a:pPr>
                <a:endParaRPr lang="en-US" altLang="ko-KR" sz="2800" dirty="0">
                  <a:solidFill>
                    <a:srgbClr val="0070C0"/>
                  </a:solidFill>
                  <a:ea typeface="Cambria Math" panose="02040503050406030204" pitchFamily="18" charset="0"/>
                  <a:cs typeface="Tahoma" panose="020B0604030504040204" pitchFamily="34" charset="0"/>
                </a:endParaRP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Issues on charged case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</m:ctrlPr>
                      </m:sSubSupPr>
                      <m:e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28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ahoma" panose="020B0604030504040204" pitchFamily="34" charset="0"/>
                          </a:rPr>
                          <m:t>±</m:t>
                        </m:r>
                      </m:sup>
                    </m:sSubSup>
                  </m:oMath>
                </a14:m>
                <a:endParaRPr lang="en-US" altLang="ko-KR" sz="2800" dirty="0">
                  <a:solidFill>
                    <a:srgbClr val="0070C0"/>
                  </a:solidFill>
                  <a:ea typeface="Cambria Math" panose="02040503050406030204" pitchFamily="18" charset="0"/>
                  <a:cs typeface="Tahoma" panose="020B0604030504040204" pitchFamily="34" charset="0"/>
                </a:endParaRPr>
              </a:p>
              <a:p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Search for possibilities of exotics/hybrid in multi-pion photoproductions </a:t>
                </a:r>
              </a:p>
              <a:p>
                <a:r>
                  <a:rPr lang="en-US" altLang="ko-KR" sz="2400" dirty="0">
                    <a:solidFill>
                      <a:srgbClr val="0000FF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Establish photoproduction of single meson process </a:t>
                </a:r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to disentangle from photoproduction of multi-pion.</a:t>
                </a:r>
                <a:endParaRPr lang="en-US" altLang="ko-KR" sz="2200" dirty="0">
                  <a:ea typeface="Cambria Math" panose="02040503050406030204" pitchFamily="18" charset="0"/>
                  <a:cs typeface="Tahoma" panose="020B0604030504040204" pitchFamily="34" charset="0"/>
                </a:endParaRPr>
              </a:p>
              <a:p>
                <a:pPr>
                  <a:buFont typeface="Wingdings" panose="05000000000000000000" pitchFamily="2" charset="2"/>
                  <a:buChar char="v"/>
                </a:pPr>
                <a:endParaRPr lang="en-US" altLang="ko-KR" sz="2800" dirty="0">
                  <a:solidFill>
                    <a:srgbClr val="0070C0"/>
                  </a:solidFill>
                  <a:ea typeface="Cambria Math" panose="02040503050406030204" pitchFamily="18" charset="0"/>
                  <a:cs typeface="Tahoma" panose="020B0604030504040204" pitchFamily="34" charset="0"/>
                </a:endParaRP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en-US" altLang="ko-KR" sz="2800" dirty="0" err="1">
                    <a:solidFill>
                      <a:srgbClr val="0070C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Reggeized</a:t>
                </a:r>
                <a:r>
                  <a:rPr lang="ko-KR" altLang="en-US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 </a:t>
                </a:r>
                <a:r>
                  <a:rPr lang="en-US" altLang="ko-KR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model for t-ch. meson exch. </a:t>
                </a:r>
              </a:p>
              <a:p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Utilize effective </a:t>
                </a:r>
                <a:r>
                  <a:rPr lang="en-US" altLang="ko-KR" sz="2400" dirty="0" err="1">
                    <a:ea typeface="Cambria Math" panose="02040503050406030204" pitchFamily="18" charset="0"/>
                    <a:cs typeface="Tahoma" panose="020B0604030504040204" pitchFamily="34" charset="0"/>
                  </a:rPr>
                  <a:t>Lagrangians</a:t>
                </a:r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 for hadron interactions together with Regge-pole instead of simple t-pole and avoiding residues for fit to data;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       </a:t>
                </a:r>
                <a:r>
                  <a:rPr lang="en-US" altLang="ko-KR" sz="20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Merit &amp; demerit – </a:t>
                </a:r>
                <a:r>
                  <a:rPr lang="en-US" altLang="ko-KR" sz="2000" dirty="0">
                    <a:solidFill>
                      <a:srgbClr val="00990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Good convergence beyond resonance region</a:t>
                </a:r>
              </a:p>
              <a:p>
                <a:pPr marL="0" indent="0">
                  <a:buNone/>
                </a:pPr>
                <a:r>
                  <a:rPr lang="en-US" altLang="ko-KR" sz="2000" dirty="0">
                    <a:ea typeface="Cambria Math" panose="02040503050406030204" pitchFamily="18" charset="0"/>
                    <a:cs typeface="Tahoma" panose="020B0604030504040204" pitchFamily="34" charset="0"/>
                  </a:rPr>
                  <a:t>                                       – </a:t>
                </a:r>
                <a:r>
                  <a:rPr lang="en-US" altLang="ko-KR" sz="2000" dirty="0">
                    <a:solidFill>
                      <a:srgbClr val="FF0000"/>
                    </a:solidFill>
                    <a:ea typeface="Cambria Math" panose="02040503050406030204" pitchFamily="18" charset="0"/>
                    <a:cs typeface="Tahoma" panose="020B0604030504040204" pitchFamily="34" charset="0"/>
                  </a:rPr>
                  <a:t>Sensitive to phase and intercept of trajectory </a:t>
                </a:r>
              </a:p>
            </p:txBody>
          </p:sp>
        </mc:Choice>
        <mc:Fallback>
          <p:sp>
            <p:nvSpPr>
              <p:cNvPr id="6" name="내용 개체 틀 5">
                <a:extLst>
                  <a:ext uri="{FF2B5EF4-FFF2-40B4-BE49-F238E27FC236}">
                    <a16:creationId xmlns:a16="http://schemas.microsoft.com/office/drawing/2014/main" id="{BD6106BE-5634-906D-6773-1093162C60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78" y="1025352"/>
                <a:ext cx="9143999" cy="5832648"/>
              </a:xfrm>
              <a:prstGeom prst="rect">
                <a:avLst/>
              </a:prstGeom>
              <a:blipFill>
                <a:blip r:embed="rId3"/>
                <a:stretch>
                  <a:fillRect l="-1067" t="-1985" b="-52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9785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" y="720000"/>
                <a:ext cx="9144000" cy="337829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31775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687388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027113" indent="-22542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Model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(1270)</m:t>
                    </m:r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ko-KR" altLang="en-US" sz="20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𝜌</m:t>
                    </m:r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-</a:t>
                </a:r>
                <a14:m>
                  <m:oMath xmlns:m="http://schemas.openxmlformats.org/officeDocument/2006/math">
                    <m:r>
                      <a:rPr lang="ko-KR" altLang="en-US" sz="20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𝜌</m:t>
                    </m:r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molecule</a:t>
                </a: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? or 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meson of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𝑞</m:t>
                        </m:r>
                        <m:acc>
                          <m:accPr>
                            <m:chr m:val="̅"/>
                            <m:ctrlPr>
                              <a:rPr lang="en-US" altLang="ko-KR" sz="2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accPr>
                          <m:e>
                            <m:r>
                              <a:rPr lang="en-US" altLang="ko-KR" sz="20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𝑞</m:t>
                            </m:r>
                          </m:e>
                        </m:acc>
                      </m:e>
                    </m:d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state?</a:t>
                </a: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Xie, EPJA 51, 111 2015                    </a:t>
                </a:r>
                <a:r>
                  <a:rPr lang="en-US" altLang="ko-KR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굴림" panose="020B0600000101010101" pitchFamily="50" charset="-127"/>
                  </a:rPr>
                  <a:t>Mathieu (JPAC), PRD 102, 014003 2020</a:t>
                </a: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𝜌𝜌</m:t>
                    </m:r>
                  </m:oMath>
                </a14:m>
                <a:r>
                  <a:rPr lang="en-US" altLang="ko-KR" i="1" dirty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  <a:r>
                  <a:rPr lang="en-US" altLang="ko-KR" dirty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coupled state</a:t>
                </a:r>
                <a:r>
                  <a:rPr lang="en-US" altLang="ko-KR" dirty="0">
                    <a:ea typeface="굴림" panose="020B0600000101010101" pitchFamily="50" charset="-127"/>
                  </a:rPr>
                  <a:t>                                   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𝑀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=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endParaRPr lang="en-US" altLang="ko-KR" dirty="0">
                  <a:solidFill>
                    <a:schemeClr val="accent2">
                      <a:lumMod val="75000"/>
                    </a:schemeClr>
                  </a:solidFill>
                  <a:latin typeface="Verdana" panose="020B0604030504040204" pitchFamily="34" charset="0"/>
                  <a:ea typeface="굴림" panose="020B0600000101010101" pitchFamily="50" charset="-127"/>
                </a:endParaRP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굴림" panose="020B0600000101010101" pitchFamily="50" charset="-127"/>
                  </a:rPr>
                  <a:t>                                                    </a:t>
                </a:r>
              </a:p>
              <a:p>
                <a:pPr marL="0" indent="0">
                  <a:spcAft>
                    <a:spcPct val="35000"/>
                  </a:spcAft>
                </a:pPr>
                <a:endParaRPr lang="en-US" altLang="ko-KR" dirty="0">
                  <a:solidFill>
                    <a:schemeClr val="accent2">
                      <a:lumMod val="75000"/>
                    </a:schemeClr>
                  </a:solidFill>
                  <a:latin typeface="Verdana" panose="020B0604030504040204" pitchFamily="34" charset="0"/>
                  <a:ea typeface="굴림" panose="020B0600000101010101" pitchFamily="50" charset="-127"/>
                </a:endParaRP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굴림" panose="020B0600000101010101" pitchFamily="50" charset="-127"/>
                  </a:rPr>
                  <a:t>      </a:t>
                </a: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굴림" panose="020B0600000101010101" pitchFamily="50" charset="-127"/>
                  </a:rPr>
                  <a:t>     </a:t>
                </a: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0" indent="0">
                  <a:spcAft>
                    <a:spcPct val="35000"/>
                  </a:spcAft>
                </a:pPr>
                <a:endParaRPr lang="en-US" altLang="ko-KR" sz="1600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</mc:Choice>
        <mc:Fallback xmlns="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" y="720000"/>
                <a:ext cx="9144000" cy="3378297"/>
              </a:xfrm>
              <a:prstGeom prst="rect">
                <a:avLst/>
              </a:prstGeom>
              <a:blipFill>
                <a:blip r:embed="rId3"/>
                <a:stretch>
                  <a:fillRect l="-600" t="-903" r="-2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14">
                <a:extLst>
                  <a:ext uri="{FF2B5EF4-FFF2-40B4-BE49-F238E27FC236}">
                    <a16:creationId xmlns:a16="http://schemas.microsoft.com/office/drawing/2014/main" id="{61EA19B3-C4F2-B069-61EC-6EDC30E52480}"/>
                  </a:ext>
                </a:extLst>
              </p:cNvPr>
              <p:cNvSpPr/>
              <p:nvPr/>
            </p:nvSpPr>
            <p:spPr>
              <a:xfrm>
                <a:off x="-1" y="-4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3200" dirty="0">
                    <a:solidFill>
                      <a:schemeClr val="bg1"/>
                    </a:solidFill>
                    <a:ea typeface="Tahoma" panose="020B0604030504040204" pitchFamily="34" charset="0"/>
                    <a:cs typeface="Tahoma" panose="020B0604030504040204" pitchFamily="34" charset="0"/>
                  </a:rPr>
                  <a:t>Current status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𝑓</m:t>
                        </m:r>
                      </m:e>
                      <m:sub>
                        <m:r>
                          <a:rPr lang="en-US" altLang="ko-KR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32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&amp;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</m:ctrlPr>
                      </m:sSubSupPr>
                      <m:e>
                        <m:r>
                          <a:rPr lang="en-US" altLang="ko-KR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GB" altLang="ko-KR" sz="32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GB" sz="32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photoproductions</a:t>
                </a:r>
              </a:p>
            </p:txBody>
          </p:sp>
        </mc:Choice>
        <mc:Fallback xmlns="">
          <p:sp>
            <p:nvSpPr>
              <p:cNvPr id="4" name="Rectangle 14">
                <a:extLst>
                  <a:ext uri="{FF2B5EF4-FFF2-40B4-BE49-F238E27FC236}">
                    <a16:creationId xmlns:a16="http://schemas.microsoft.com/office/drawing/2014/main" id="{61EA19B3-C4F2-B069-61EC-6EDC30E5248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-40"/>
                <a:ext cx="9143999" cy="720000"/>
              </a:xfrm>
              <a:prstGeom prst="rect">
                <a:avLst/>
              </a:prstGeom>
              <a:blipFill>
                <a:blip r:embed="rId4"/>
                <a:stretch>
                  <a:fillRect t="-2542" b="-2033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 descr="텍스트, 시계, 손목시계이(가) 표시된 사진&#10;&#10;자동 생성된 설명">
            <a:extLst>
              <a:ext uri="{FF2B5EF4-FFF2-40B4-BE49-F238E27FC236}">
                <a16:creationId xmlns:a16="http://schemas.microsoft.com/office/drawing/2014/main" id="{292E09B0-8D83-FA27-7180-FBDC75EDC5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2082467"/>
            <a:ext cx="3197087" cy="130944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4394D85-CF99-2D1A-3303-9B86A0C9AF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0152" y="1994205"/>
            <a:ext cx="2016224" cy="179483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F6DF6F5C-58F0-D63C-244E-AB997A22F3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3875791"/>
            <a:ext cx="9144000" cy="300959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3ECD2B4-286B-26F1-6172-B563C88D33F2}"/>
              </a:ext>
            </a:extLst>
          </p:cNvPr>
          <p:cNvSpPr txBox="1"/>
          <p:nvPr/>
        </p:nvSpPr>
        <p:spPr>
          <a:xfrm>
            <a:off x="4357229" y="6156012"/>
            <a:ext cx="46506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Aft>
                <a:spcPct val="35000"/>
              </a:spcAft>
            </a:pPr>
            <a:r>
              <a:rPr lang="en-US" altLang="ko-KR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Scaled by 0.6 factor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7D732C-2D40-D1EC-965D-B6B3FBCF9ACE}"/>
              </a:ext>
            </a:extLst>
          </p:cNvPr>
          <p:cNvSpPr txBox="1"/>
          <p:nvPr/>
        </p:nvSpPr>
        <p:spPr>
          <a:xfrm>
            <a:off x="683568" y="6156012"/>
            <a:ext cx="46506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Inconsistency with g12 data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8133AD-E02C-414F-F9C9-BD80467CB158}"/>
              </a:ext>
            </a:extLst>
          </p:cNvPr>
          <p:cNvSpPr txBox="1"/>
          <p:nvPr/>
        </p:nvSpPr>
        <p:spPr>
          <a:xfrm>
            <a:off x="360036" y="3645024"/>
            <a:ext cx="45720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굴림" panose="020B0600000101010101" pitchFamily="50" charset="-127"/>
              </a:rPr>
              <a:t>Carver, PRL 126, 082002 2021</a:t>
            </a:r>
            <a:endParaRPr lang="ko-KR" altLang="en-US" dirty="0"/>
          </a:p>
        </p:txBody>
      </p:sp>
      <p:sp>
        <p:nvSpPr>
          <p:cNvPr id="2" name="원호 1">
            <a:extLst>
              <a:ext uri="{FF2B5EF4-FFF2-40B4-BE49-F238E27FC236}">
                <a16:creationId xmlns:a16="http://schemas.microsoft.com/office/drawing/2014/main" id="{0D528E25-9B6D-FE20-976F-55CC2688C0E2}"/>
              </a:ext>
            </a:extLst>
          </p:cNvPr>
          <p:cNvSpPr/>
          <p:nvPr/>
        </p:nvSpPr>
        <p:spPr>
          <a:xfrm rot="10800000">
            <a:off x="7380312" y="1412776"/>
            <a:ext cx="936104" cy="506981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원호 2">
            <a:extLst>
              <a:ext uri="{FF2B5EF4-FFF2-40B4-BE49-F238E27FC236}">
                <a16:creationId xmlns:a16="http://schemas.microsoft.com/office/drawing/2014/main" id="{2F11523B-C491-3F1A-5735-6769FAEF4991}"/>
              </a:ext>
            </a:extLst>
          </p:cNvPr>
          <p:cNvSpPr/>
          <p:nvPr/>
        </p:nvSpPr>
        <p:spPr>
          <a:xfrm rot="10800000">
            <a:off x="815181" y="1443847"/>
            <a:ext cx="936104" cy="506981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08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95725" y="720000"/>
                <a:ext cx="6068763" cy="47807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31775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687388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027113" indent="-22542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r>
                  <a:rPr lang="en-US" altLang="ko-KR" dirty="0">
                    <a:solidFill>
                      <a:srgbClr val="00B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Production mechanism 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of neutral case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The process allows for </a:t>
                </a:r>
                <a:r>
                  <a:rPr lang="en-US" altLang="ko-KR" dirty="0">
                    <a:solidFill>
                      <a:srgbClr val="FF5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charge-conjugation </a:t>
                </a:r>
                <a:r>
                  <a:rPr lang="en-US" altLang="ko-KR" i="1" dirty="0">
                    <a:solidFill>
                      <a:srgbClr val="FF5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odd 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exchange including axial meson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𝑏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(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)</m:t>
                    </m:r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1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+−</m:t>
                        </m:r>
                      </m:sup>
                    </m:s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as well as exotic scalar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𝑏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0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+−</m:t>
                        </m:r>
                      </m:sup>
                    </m:s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𝑏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2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+−</m:t>
                        </m:r>
                      </m:sup>
                    </m:s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. 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Axial </a:t>
                </a:r>
                <a:r>
                  <a:rPr lang="en-US" altLang="ko-KR" dirty="0" err="1">
                    <a:latin typeface="Verdana" panose="020B0604030504040204" pitchFamily="34" charset="0"/>
                    <a:ea typeface="Verdana" panose="020B0604030504040204" pitchFamily="34" charset="0"/>
                  </a:rPr>
                  <a:t>exch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𝐿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𝛾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𝐴𝑇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=</m:t>
                    </m:r>
                    <m:f>
                      <m:f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ko-KR" altLang="en-US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𝛾</m:t>
                            </m:r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𝐴𝑇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acc>
                      <m:accPr>
                        <m:chr m:val="̃"/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ko-KR" altLang="en-US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𝜇𝛼</m:t>
                            </m:r>
                          </m:sub>
                        </m:sSub>
                      </m:e>
                    </m:acc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𝑇</m:t>
                        </m:r>
                      </m:e>
                      <m:sup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𝛼𝛽</m:t>
                        </m:r>
                      </m:sup>
                    </m:sSup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𝐴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𝛽</m:t>
                        </m:r>
                      </m:sub>
                      <m:sup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𝜇</m:t>
                        </m:r>
                      </m:sup>
                    </m:sSub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     </a:t>
                </a: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                     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𝑒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.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𝑔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.  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𝛾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𝐴𝑇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=0.3, </m:t>
                        </m:r>
                        <m:sSubSup>
                          <m:sSub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</m:ctrlPr>
                          </m:sSub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𝐴𝑁𝑁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𝑡</m:t>
                            </m:r>
                          </m:sup>
                        </m:sSub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=14</m:t>
                        </m:r>
                      </m:e>
                    </m:d>
                  </m:oMath>
                </a14:m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Neutral channels proceed </a:t>
                </a:r>
                <a:r>
                  <a:rPr lang="en-US" altLang="ko-KR" dirty="0" err="1">
                    <a:latin typeface="Verdana" panose="020B0604030504040204" pitchFamily="34" charset="0"/>
                    <a:ea typeface="Verdana" panose="020B0604030504040204" pitchFamily="34" charset="0"/>
                  </a:rPr>
                  <a:t>Primakoff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effect via </a:t>
                </a:r>
                <a:r>
                  <a:rPr lang="en-US" altLang="ko-KR" i="1" dirty="0">
                    <a:latin typeface="+mn-lt"/>
                    <a:ea typeface="Verdana" panose="020B0604030504040204" pitchFamily="34" charset="0"/>
                    <a:cs typeface="Calibri" panose="020F0502020204030204" pitchFamily="34" charset="0"/>
                  </a:rPr>
                  <a:t>virtual photon </a:t>
                </a:r>
                <a:r>
                  <a:rPr lang="en-US" altLang="ko-KR" dirty="0">
                    <a:latin typeface="+mn-lt"/>
                    <a:ea typeface="Verdana" panose="020B0604030504040204" pitchFamily="34" charset="0"/>
                    <a:cs typeface="Calibri" panose="020F0502020204030204" pitchFamily="34" charset="0"/>
                  </a:rPr>
                  <a:t>exchange</a:t>
                </a:r>
                <a:r>
                  <a:rPr lang="en-US" altLang="ko-KR" i="1" dirty="0">
                    <a:latin typeface="Verdana" panose="020B0604030504040204" pitchFamily="34" charset="0"/>
                    <a:ea typeface="Verdana" panose="020B0604030504040204" pitchFamily="34" charset="0"/>
                  </a:rPr>
                  <a:t>.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   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                        exchanges give contribution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−3</m:t>
                        </m:r>
                      </m:sup>
                    </m:sSup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 </m:t>
                    </m:r>
                    <m:r>
                      <a:rPr lang="ko-KR" alt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𝜇</m:t>
                    </m:r>
                  </m:oMath>
                </a14:m>
                <a:r>
                  <a:rPr lang="en-US" altLang="ko-KR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b 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in size, and hence </a:t>
                </a:r>
                <a:r>
                  <a:rPr lang="en-US" altLang="ko-KR" dirty="0">
                    <a:solidFill>
                      <a:srgbClr val="FF5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negligible.</a:t>
                </a:r>
              </a:p>
              <a:p>
                <a:pPr marL="0" indent="0">
                  <a:spcAft>
                    <a:spcPct val="35000"/>
                  </a:spcAft>
                </a:pP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</mc:Choice>
        <mc:Fallback xmlns="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95725" y="720000"/>
                <a:ext cx="6068763" cy="4780796"/>
              </a:xfrm>
              <a:prstGeom prst="rect">
                <a:avLst/>
              </a:prstGeom>
              <a:blipFill>
                <a:blip r:embed="rId3"/>
                <a:stretch>
                  <a:fillRect l="-602" t="-638" r="-140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14">
            <a:extLst>
              <a:ext uri="{FF2B5EF4-FFF2-40B4-BE49-F238E27FC236}">
                <a16:creationId xmlns:a16="http://schemas.microsoft.com/office/drawing/2014/main" id="{61EA19B3-C4F2-B069-61EC-6EDC30E52480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Production mechanism of neutral process 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4D5365C9-FB74-10BF-6249-E000599878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293793"/>
            <a:ext cx="2860229" cy="26473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81C3228-16E4-BC27-AA8C-3051A0BAF940}"/>
                  </a:ext>
                </a:extLst>
              </p:cNvPr>
              <p:cNvSpPr txBox="1"/>
              <p:nvPr/>
            </p:nvSpPr>
            <p:spPr>
              <a:xfrm>
                <a:off x="3328621" y="4437112"/>
                <a:ext cx="1801712" cy="2818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81C3228-16E4-BC27-AA8C-3051A0BAF9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8621" y="4437112"/>
                <a:ext cx="1801712" cy="281872"/>
              </a:xfrm>
              <a:prstGeom prst="rect">
                <a:avLst/>
              </a:prstGeom>
              <a:blipFill>
                <a:blip r:embed="rId5"/>
                <a:stretch>
                  <a:fillRect l="-2703" t="-2174" b="-2173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그림 15">
            <a:extLst>
              <a:ext uri="{FF2B5EF4-FFF2-40B4-BE49-F238E27FC236}">
                <a16:creationId xmlns:a16="http://schemas.microsoft.com/office/drawing/2014/main" id="{FECD6AC8-9264-BA8E-FA82-81B9D3797B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9582" y="2492896"/>
            <a:ext cx="791241" cy="328793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218C0B9-88CD-6518-BBA5-80B03386DE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9672" y="3820287"/>
            <a:ext cx="791241" cy="3287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6720E30-3A93-8EBB-0F52-639DA9360E83}"/>
                  </a:ext>
                </a:extLst>
              </p:cNvPr>
              <p:cNvSpPr txBox="1"/>
              <p:nvPr/>
            </p:nvSpPr>
            <p:spPr>
              <a:xfrm>
                <a:off x="1639593" y="3867208"/>
                <a:ext cx="3378232" cy="2818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 panose="02040503050406030204" pitchFamily="18" charset="0"/>
                        </a:rPr>
                        <m:t>𝜔</m:t>
                      </m:r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altLang="ko-K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6720E30-3A93-8EBB-0F52-639DA9360E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9593" y="3867208"/>
                <a:ext cx="3378232" cy="281872"/>
              </a:xfrm>
              <a:prstGeom prst="rect">
                <a:avLst/>
              </a:prstGeom>
              <a:blipFill>
                <a:blip r:embed="rId7"/>
                <a:stretch>
                  <a:fillRect t="-2128" b="-2340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53851AD9-36E6-C2B9-A5E6-CD458A4182A0}"/>
              </a:ext>
            </a:extLst>
          </p:cNvPr>
          <p:cNvCxnSpPr>
            <a:cxnSpLocks/>
          </p:cNvCxnSpPr>
          <p:nvPr/>
        </p:nvCxnSpPr>
        <p:spPr>
          <a:xfrm flipV="1">
            <a:off x="3159347" y="3868519"/>
            <a:ext cx="216024" cy="280561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D6A0DFB3-DC8C-F2EE-EF89-533124DEFD79}"/>
              </a:ext>
            </a:extLst>
          </p:cNvPr>
          <p:cNvCxnSpPr>
            <a:cxnSpLocks/>
          </p:cNvCxnSpPr>
          <p:nvPr/>
        </p:nvCxnSpPr>
        <p:spPr>
          <a:xfrm flipV="1">
            <a:off x="3635896" y="3861048"/>
            <a:ext cx="216024" cy="280561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19D4DD9-5F2D-2B75-B1A6-916B136042DD}"/>
              </a:ext>
            </a:extLst>
          </p:cNvPr>
          <p:cNvCxnSpPr>
            <a:cxnSpLocks/>
          </p:cNvCxnSpPr>
          <p:nvPr/>
        </p:nvCxnSpPr>
        <p:spPr>
          <a:xfrm flipV="1">
            <a:off x="4139952" y="3861048"/>
            <a:ext cx="216024" cy="280561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C8847ACF-0C92-80BE-0F31-6673B9DA460E}"/>
              </a:ext>
            </a:extLst>
          </p:cNvPr>
          <p:cNvCxnSpPr>
            <a:cxnSpLocks/>
          </p:cNvCxnSpPr>
          <p:nvPr/>
        </p:nvCxnSpPr>
        <p:spPr>
          <a:xfrm flipV="1">
            <a:off x="4644008" y="3861048"/>
            <a:ext cx="216024" cy="280561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267744" y="2492897"/>
            <a:ext cx="145451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dirty="0"/>
              <a:t>T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F7B2D61-5B37-F049-DF18-D9CFBDADC7D3}"/>
                  </a:ext>
                </a:extLst>
              </p:cNvPr>
              <p:cNvSpPr txBox="1"/>
              <p:nvPr/>
            </p:nvSpPr>
            <p:spPr>
              <a:xfrm>
                <a:off x="870889" y="5353794"/>
                <a:ext cx="457691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180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𝑀</m:t>
                      </m:r>
                      <m:r>
                        <a:rPr lang="en-US" altLang="ko-KR" sz="180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</m:t>
                      </m:r>
                      <m:r>
                        <a:rPr lang="ko-KR" altLang="en-US" sz="1800" i="1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𝜔</m:t>
                      </m:r>
                      <m:r>
                        <a:rPr lang="en-US" altLang="ko-KR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ko-KR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p>
                          <m:r>
                            <a:rPr lang="en-US" altLang="ko-KR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altLang="ko-KR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1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1800</m:t>
                          </m:r>
                        </m:e>
                      </m:d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F7B2D61-5B37-F049-DF18-D9CFBDADC7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889" y="5353794"/>
                <a:ext cx="4576916" cy="369332"/>
              </a:xfrm>
              <a:prstGeom prst="rect">
                <a:avLst/>
              </a:prstGeom>
              <a:blipFill>
                <a:blip r:embed="rId8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60839C74-59BF-19D8-F5F9-557B6759BFE4}"/>
              </a:ext>
            </a:extLst>
          </p:cNvPr>
          <p:cNvCxnSpPr>
            <a:cxnSpLocks/>
          </p:cNvCxnSpPr>
          <p:nvPr/>
        </p:nvCxnSpPr>
        <p:spPr>
          <a:xfrm>
            <a:off x="1763687" y="5713760"/>
            <a:ext cx="280831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CA80575-28A8-6285-C4AF-BB66EB60813D}"/>
                  </a:ext>
                </a:extLst>
              </p:cNvPr>
              <p:cNvSpPr txBox="1"/>
              <p:nvPr/>
            </p:nvSpPr>
            <p:spPr>
              <a:xfrm>
                <a:off x="2385841" y="5873366"/>
                <a:ext cx="5705662" cy="4129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=0.9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𝐽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US" altLang="ko-KR" dirty="0"/>
                  <a:t>   for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CA80575-28A8-6285-C4AF-BB66EB6081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841" y="5873366"/>
                <a:ext cx="5705662" cy="412934"/>
              </a:xfrm>
              <a:prstGeom prst="rect">
                <a:avLst/>
              </a:prstGeom>
              <a:blipFill>
                <a:blip r:embed="rId9"/>
                <a:stretch>
                  <a:fillRect t="-1471" b="-176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1CC0F67-2684-A60A-DBD3-A878C083DC53}"/>
                  </a:ext>
                </a:extLst>
              </p:cNvPr>
              <p:cNvSpPr txBox="1"/>
              <p:nvPr/>
            </p:nvSpPr>
            <p:spPr>
              <a:xfrm>
                <a:off x="2410913" y="6327967"/>
                <a:ext cx="5680590" cy="4129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=0.7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𝐽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US" altLang="ko-KR" dirty="0"/>
                  <a:t>   for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𝐻</m:t>
                    </m:r>
                  </m:oMath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1CC0F67-2684-A60A-DBD3-A878C083D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0913" y="6327967"/>
                <a:ext cx="5680590" cy="412934"/>
              </a:xfrm>
              <a:prstGeom prst="rect">
                <a:avLst/>
              </a:prstGeom>
              <a:blipFill>
                <a:blip r:embed="rId10"/>
                <a:stretch>
                  <a:fillRect t="-1471" b="-176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251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7233F0C4-7911-143B-60F6-3C1254CFC00D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Invariant mass distribution</a:t>
            </a:r>
          </a:p>
        </p:txBody>
      </p:sp>
      <p:pic>
        <p:nvPicPr>
          <p:cNvPr id="10" name="내용 개체 틀 12">
            <a:extLst>
              <a:ext uri="{FF2B5EF4-FFF2-40B4-BE49-F238E27FC236}">
                <a16:creationId xmlns:a16="http://schemas.microsoft.com/office/drawing/2014/main" id="{63FE2694-7916-A98D-5B37-CF223A4E1E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282" y="1935046"/>
            <a:ext cx="6315075" cy="1066800"/>
          </a:xfrm>
          <a:prstGeom prst="rect">
            <a:avLst/>
          </a:prstGeom>
        </p:spPr>
      </p:pic>
      <p:sp>
        <p:nvSpPr>
          <p:cNvPr id="11" name="제목 1">
            <a:extLst>
              <a:ext uri="{FF2B5EF4-FFF2-40B4-BE49-F238E27FC236}">
                <a16:creationId xmlns:a16="http://schemas.microsoft.com/office/drawing/2014/main" id="{01293199-1070-24C0-068A-7B122DE925F1}"/>
              </a:ext>
            </a:extLst>
          </p:cNvPr>
          <p:cNvSpPr txBox="1">
            <a:spLocks/>
          </p:cNvSpPr>
          <p:nvPr/>
        </p:nvSpPr>
        <p:spPr bwMode="auto">
          <a:xfrm>
            <a:off x="398206" y="821536"/>
            <a:ext cx="8278249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Invariant mass distribution with linear background</a:t>
            </a:r>
            <a:endParaRPr lang="ko-KR" altLang="en-US" sz="2400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A6B54E9-891E-62BE-495A-ED3E98DC8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9539" y="3025980"/>
            <a:ext cx="4480560" cy="853440"/>
          </a:xfrm>
          <a:prstGeom prst="rect">
            <a:avLst/>
          </a:prstGeom>
        </p:spPr>
      </p:pic>
      <p:pic>
        <p:nvPicPr>
          <p:cNvPr id="21" name="그림 20" descr="텍스트이(가) 표시된 사진&#10;&#10;자동 생성된 설명">
            <a:extLst>
              <a:ext uri="{FF2B5EF4-FFF2-40B4-BE49-F238E27FC236}">
                <a16:creationId xmlns:a16="http://schemas.microsoft.com/office/drawing/2014/main" id="{7567C448-4DF3-C03E-3F2B-56FC369428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9540" y="3903554"/>
            <a:ext cx="4488180" cy="70866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C88EF35-548B-60E2-8C63-8C43D6CCCF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784" y="4663256"/>
            <a:ext cx="5087379" cy="798495"/>
          </a:xfrm>
          <a:prstGeom prst="rect">
            <a:avLst/>
          </a:prstGeom>
        </p:spPr>
      </p:pic>
      <p:pic>
        <p:nvPicPr>
          <p:cNvPr id="6" name="그림 5" descr="텍스트이(가) 표시된 사진&#10;&#10;자동 생성된 설명">
            <a:extLst>
              <a:ext uri="{FF2B5EF4-FFF2-40B4-BE49-F238E27FC236}">
                <a16:creationId xmlns:a16="http://schemas.microsoft.com/office/drawing/2014/main" id="{07CEB412-8AA4-5D55-22AF-DA5AEC1139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7864" y="5563836"/>
            <a:ext cx="2675319" cy="128437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8319" y="1337187"/>
            <a:ext cx="8523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ct val="35000"/>
              </a:spcAft>
              <a:buFont typeface="Wingdings" panose="05000000000000000000" pitchFamily="2" charset="2"/>
              <a:buChar char="u"/>
            </a:pPr>
            <a:r>
              <a:rPr lang="en-US" altLang="ko-KR" dirty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Invariant mass distribution </a:t>
            </a:r>
            <a:r>
              <a:rPr lang="en-US" altLang="ko-KR" dirty="0">
                <a:latin typeface="Verdana" panose="020B0604030504040204" pitchFamily="34" charset="0"/>
                <a:ea typeface="Verdana" panose="020B0604030504040204" pitchFamily="34" charset="0"/>
              </a:rPr>
              <a:t>restricts model parameters such as coupling constants, Regge phase, …   </a:t>
            </a:r>
          </a:p>
        </p:txBody>
      </p:sp>
    </p:spTree>
    <p:extLst>
      <p:ext uri="{BB962C8B-B14F-4D97-AF65-F5344CB8AC3E}">
        <p14:creationId xmlns:p14="http://schemas.microsoft.com/office/powerpoint/2010/main" val="3803173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14">
                <a:extLst>
                  <a:ext uri="{FF2B5EF4-FFF2-40B4-BE49-F238E27FC236}">
                    <a16:creationId xmlns:a16="http://schemas.microsoft.com/office/drawing/2014/main" id="{04CAA05F-D126-0ED3-BB36-C1A0791443A4}"/>
                  </a:ext>
                </a:extLst>
              </p:cNvPr>
              <p:cNvSpPr/>
              <p:nvPr/>
            </p:nvSpPr>
            <p:spPr>
              <a:xfrm>
                <a:off x="-36512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3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36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9" name="Rectangle 14">
                <a:extLst>
                  <a:ext uri="{FF2B5EF4-FFF2-40B4-BE49-F238E27FC236}">
                    <a16:creationId xmlns:a16="http://schemas.microsoft.com/office/drawing/2014/main" id="{04CAA05F-D126-0ED3-BB36-C1A0791443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5932" b="-288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그림 10">
            <a:extLst>
              <a:ext uri="{FF2B5EF4-FFF2-40B4-BE49-F238E27FC236}">
                <a16:creationId xmlns:a16="http://schemas.microsoft.com/office/drawing/2014/main" id="{ACA61CA3-BA0F-91E2-5884-0CFA97200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6" y="1270610"/>
            <a:ext cx="2860229" cy="26473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535" y="1412776"/>
            <a:ext cx="791241" cy="32879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479A7B1-8280-8179-DA79-C249D2565C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2666271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044B8F35-15E2-83EB-CCA1-E85F4ECA38B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245748" y="1484784"/>
                <a:ext cx="5904656" cy="1795785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𝛾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𝑉𝑇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ko-KR" altLang="en-US" sz="2000" b="0" i="1" smtClean="0">
                                <a:latin typeface="Cambria Math" panose="02040503050406030204" pitchFamily="18" charset="0"/>
                              </a:rPr>
                              <m:t>𝛾</m:t>
                            </m:r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𝑉𝑇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sSub>
                      <m:sSub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𝜇𝛼</m:t>
                        </m:r>
                      </m:sub>
                    </m:sSub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p>
                    </m:sSup>
                    <m:sSubSup>
                      <m:sSub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sub>
                      <m:sup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</m:oMath>
                </a14:m>
                <a:r>
                  <a:rPr lang="en-US" altLang="ko-KR" sz="2000" dirty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𝑉𝑁𝑁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</m:acc>
                    <m:d>
                      <m:d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𝑉𝑁𝑁</m:t>
                            </m:r>
                          </m:sub>
                          <m:sup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sup>
                        </m:sSub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𝜂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𝑉𝑁𝑁</m:t>
                                </m:r>
                              </m:sub>
                              <m:sup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bSup>
                          </m:num>
                          <m:den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den>
                        </m:f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[ </m:t>
                        </m:r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𝜂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,  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 ]</m:t>
                        </m:r>
                      </m:e>
                    </m:d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endParaRPr lang="en-US" altLang="ko-KR" sz="2000" dirty="0"/>
              </a:p>
            </p:txBody>
          </p:sp>
        </mc:Choice>
        <mc:Fallback xmlns="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044B8F35-15E2-83EB-CCA1-E85F4ECA38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5748" y="1484784"/>
                <a:ext cx="5904656" cy="1795785"/>
              </a:xfrm>
              <a:prstGeom prst="rect">
                <a:avLst/>
              </a:prstGeom>
              <a:blipFill>
                <a:blip r:embed="rId5"/>
                <a:stretch>
                  <a:fillRect l="-92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그림 16" descr="텍스트이(가) 표시된 사진&#10;&#10;자동 생성된 설명">
            <a:extLst>
              <a:ext uri="{FF2B5EF4-FFF2-40B4-BE49-F238E27FC236}">
                <a16:creationId xmlns:a16="http://schemas.microsoft.com/office/drawing/2014/main" id="{3D7AA06D-BE48-69E2-2A1C-5A5E6A846B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578199"/>
            <a:ext cx="988021" cy="7787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내용 개체 틀 6">
                <a:extLst>
                  <a:ext uri="{FF2B5EF4-FFF2-40B4-BE49-F238E27FC236}">
                    <a16:creationId xmlns:a16="http://schemas.microsoft.com/office/drawing/2014/main" id="{4CECE433-F405-6F91-8782-A80B4B2F33B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-1" y="4437112"/>
                <a:ext cx="9092593" cy="2265277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𝛾</m:t>
                        </m:r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𝑒</m:t>
                    </m:r>
                    <m:sSubSup>
                      <m:sSub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𝛼𝛽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𝛽𝜎</m:t>
                        </m:r>
                      </m:sup>
                    </m:sSup>
                    <m:d>
                      <m:dPr>
                        <m:begChr m:val="["/>
                        <m:endChr m:val="]"/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p>
                            <m:r>
                              <a:rPr lang="ko-KR" altLang="en-US" sz="2000" b="0" i="1" smtClean="0">
                                <a:latin typeface="Cambria Math" panose="02040503050406030204" pitchFamily="18" charset="0"/>
                              </a:rPr>
                              <m:t>𝛼𝜌</m:t>
                            </m:r>
                          </m:sup>
                        </m:s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e>
                              <m:sup>
                                <m:r>
                                  <a:rPr lang="ko-KR" altLang="en-US" sz="2000" b="0" i="1" smtClean="0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e>
                              <m:sup>
                                <m:r>
                                  <a:rPr lang="ko-KR" altLang="en-US" sz="2000" b="0" i="1" smtClean="0">
                                    <a:latin typeface="Cambria Math" panose="02040503050406030204" pitchFamily="18" charset="0"/>
                                  </a:rPr>
                                  <m:t>𝜌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sSubSup>
                              <m:sSubSupPr>
                                <m:ctrl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sub>
                              <m:sup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  <m:d>
                          <m:d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𝐺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sub>
                            </m:s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𝐺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ko-KR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i="1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sub>
                            </m:sSub>
                          </m:e>
                        </m:d>
                      </m:e>
                    </m:d>
                    <m:sSub>
                      <m:sSub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𝜌𝜎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      </m:t>
                    </m:r>
                    <m:d>
                      <m:d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b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2000" b="0" i="1" smtClean="0">
                                <a:latin typeface="Cambria Math" panose="02040503050406030204" pitchFamily="18" charset="0"/>
                              </a:rPr>
                              <m:t>𝜅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  </m:t>
                            </m:r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b>
                            </m:sSub>
                          </m:sub>
                        </m:s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2000" i="1" smtClean="0">
                                <a:latin typeface="Cambria Math" panose="02040503050406030204" pitchFamily="18" charset="0"/>
                              </a:rPr>
                              <m:t>𝜒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ko-KR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sub>
                        </m:sSub>
                      </m:e>
                    </m:d>
                  </m:oMath>
                </a14:m>
                <a:r>
                  <a:rPr lang="en-US" altLang="ko-KR" sz="2000" dirty="0"/>
                  <a:t>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</m:acc>
                    <m:r>
                      <a:rPr lang="en-US" altLang="ko-KR" sz="200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sSubSup>
                              <m:sSub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𝑁𝑁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altLang="ko-KR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sz="2000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sup>
                            </m:sSubSup>
                          </m:num>
                          <m:den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den>
                        </m:f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o-KR" altLang="en-US" sz="2000" i="1">
                                    <a:latin typeface="Cambria Math" panose="02040503050406030204" pitchFamily="18" charset="0"/>
                                  </a:rPr>
                                  <m:t>𝛾</m:t>
                                </m:r>
                              </m:e>
                              <m:sup>
                                <m:r>
                                  <a:rPr lang="ko-KR" altLang="en-US" sz="20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  <m:sup>
                                <m:r>
                                  <a:rPr lang="ko-KR" altLang="en-US" sz="2000" i="1">
                                    <a:latin typeface="Cambria Math" panose="02040503050406030204" pitchFamily="18" charset="0"/>
                                  </a:rPr>
                                  <m:t>𝜈</m:t>
                                </m:r>
                              </m:sup>
                            </m:sSup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ko-KR" altLang="en-US" sz="2000" i="1">
                                    <a:latin typeface="Cambria Math" panose="02040503050406030204" pitchFamily="18" charset="0"/>
                                  </a:rPr>
                                  <m:t>𝛾</m:t>
                                </m:r>
                              </m:e>
                              <m:sup>
                                <m:r>
                                  <a:rPr lang="ko-KR" altLang="en-US" sz="2000" i="1">
                                    <a:latin typeface="Cambria Math" panose="02040503050406030204" pitchFamily="18" charset="0"/>
                                  </a:rPr>
                                  <m:t>𝜈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  <m:sup>
                                <m:r>
                                  <a:rPr lang="ko-KR" altLang="en-US" sz="2000" i="1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sup>
                            </m:sSup>
                          </m:e>
                        </m:d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  <m:sSubSup>
                              <m:sSub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𝑁𝑁</m:t>
                                </m:r>
                              </m:sub>
                              <m:sup>
                                <m:d>
                                  <m:dPr>
                                    <m:ctrlPr>
                                      <a:rPr lang="en-US" altLang="ko-KR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sz="200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sup>
                            </m:sSubSup>
                          </m:num>
                          <m:den>
                            <m:sSup>
                              <m:sSupPr>
                                <m:ctrlP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</m:e>
                              <m:sup>
                                <m:r>
                                  <a:rPr lang="en-US" altLang="ko-KR" sz="20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ko-KR" altLang="en-US" sz="2000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sup>
                        </m:sSup>
                        <m:sSup>
                          <m:sSup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p>
                            <m:r>
                              <a:rPr lang="ko-KR" altLang="en-US" sz="2000" i="1">
                                <a:latin typeface="Cambria Math" panose="02040503050406030204" pitchFamily="18" charset="0"/>
                              </a:rPr>
                              <m:t>𝜈</m:t>
                            </m:r>
                          </m:sup>
                        </m:sSup>
                      </m:e>
                    </m:d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𝑁</m:t>
                    </m:r>
                    <m:sSubSup>
                      <m:sSub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endParaRPr lang="en-US" altLang="ko-KR" sz="2000" dirty="0"/>
              </a:p>
              <a:p>
                <a:endParaRPr lang="en-US" altLang="ko-KR" sz="2000" b="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ko-KR" altLang="en-US" sz="2000" i="1">
                            <a:latin typeface="Cambria Math" panose="02040503050406030204" pitchFamily="18" charset="0"/>
                          </a:rPr>
                          <m:t>𝛾</m:t>
                        </m:r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(0)</m:t>
                    </m:r>
                    <m:r>
                      <a:rPr lang="en-US" altLang="ko-KR" sz="2000" i="1">
                        <a:latin typeface="Cambria Math" panose="02040503050406030204" pitchFamily="18" charset="0"/>
                      </a:rPr>
                      <m:t> </m:t>
                    </m:r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l-GR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Π</m:t>
                        </m:r>
                      </m:e>
                      <m:sub>
                        <m:r>
                          <a:rPr lang="ko-KR" altLang="en-US" sz="2000" i="1">
                            <a:latin typeface="Cambria Math" panose="02040503050406030204" pitchFamily="18" charset="0"/>
                          </a:rPr>
                          <m:t>𝜌𝜎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ko-KR" altLang="en-US" sz="2000" i="1"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(2)</m:t>
                        </m:r>
                      </m:sup>
                    </m:sSubSup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</m:sSub>
                    <m:r>
                      <a:rPr lang="en-US" altLang="ko-KR" sz="2000" b="0" i="0" smtClean="0">
                        <a:latin typeface="Cambria Math" panose="02040503050406030204" pitchFamily="18" charset="0"/>
                      </a:rPr>
                      <m:t>(0)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𝐽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=2</m:t>
                        </m:r>
                      </m:sup>
                    </m:sSup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ko-KR" sz="2000" dirty="0"/>
              </a:p>
            </p:txBody>
          </p:sp>
        </mc:Choice>
        <mc:Fallback xmlns="">
          <p:sp>
            <p:nvSpPr>
              <p:cNvPr id="12" name="내용 개체 틀 6">
                <a:extLst>
                  <a:ext uri="{FF2B5EF4-FFF2-40B4-BE49-F238E27FC236}">
                    <a16:creationId xmlns:a16="http://schemas.microsoft.com/office/drawing/2014/main" id="{4CECE433-F405-6F91-8782-A80B4B2F33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" y="4437112"/>
                <a:ext cx="9092593" cy="2265277"/>
              </a:xfrm>
              <a:prstGeom prst="rect">
                <a:avLst/>
              </a:prstGeom>
              <a:blipFill>
                <a:blip r:embed="rId9"/>
                <a:stretch>
                  <a:fillRect l="-603" b="-40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F828065-1DEF-6231-BC1C-A9D3F94BF591}"/>
                  </a:ext>
                </a:extLst>
              </p:cNvPr>
              <p:cNvSpPr txBox="1"/>
              <p:nvPr/>
            </p:nvSpPr>
            <p:spPr>
              <a:xfrm>
                <a:off x="2051720" y="1484784"/>
                <a:ext cx="482778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F828065-1DEF-6231-BC1C-A9D3F94BF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720" y="1484784"/>
                <a:ext cx="482778" cy="343427"/>
              </a:xfrm>
              <a:prstGeom prst="rect">
                <a:avLst/>
              </a:prstGeom>
              <a:blipFill>
                <a:blip r:embed="rId10"/>
                <a:stretch>
                  <a:fillRect r="-41772" b="-1071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566EE9C-E6E7-0E47-2F0F-AC43FEEC31FA}"/>
                  </a:ext>
                </a:extLst>
              </p:cNvPr>
              <p:cNvSpPr txBox="1"/>
              <p:nvPr/>
            </p:nvSpPr>
            <p:spPr>
              <a:xfrm>
                <a:off x="3403961" y="2862556"/>
                <a:ext cx="5688632" cy="64286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𝛾𝜔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=0.4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𝛾𝜌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=0.132 </m:t>
                    </m:r>
                  </m:oMath>
                </a14:m>
                <a:r>
                  <a:rPr lang="en-US" altLang="ko-KR" sz="2000" dirty="0"/>
                  <a:t> from decay widths in PDG </a:t>
                </a:r>
                <a:endParaRPr lang="ko-KR" altLang="en-US" sz="2000" dirty="0"/>
              </a:p>
              <a:p>
                <a:endParaRPr lang="ko-KR" altLang="en-US" sz="20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566EE9C-E6E7-0E47-2F0F-AC43FEEC3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3961" y="2862556"/>
                <a:ext cx="5688632" cy="642868"/>
              </a:xfrm>
              <a:prstGeom prst="rect">
                <a:avLst/>
              </a:prstGeom>
              <a:blipFill>
                <a:blip r:embed="rId11"/>
                <a:stretch>
                  <a:fillRect l="-1606" t="-11429" r="-235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95AFDD5-D5FD-0012-5146-F15D1E2C47B8}"/>
                  </a:ext>
                </a:extLst>
              </p:cNvPr>
              <p:cNvSpPr txBox="1"/>
              <p:nvPr/>
            </p:nvSpPr>
            <p:spPr>
              <a:xfrm>
                <a:off x="1836543" y="3387133"/>
                <a:ext cx="7256050" cy="6667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altLang="ko-KR" sz="2000" dirty="0"/>
                  <a:t>                      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sup>
                    </m:sSubSup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15.6</m:t>
                    </m:r>
                    <m:r>
                      <a:rPr lang="en-US" altLang="ko-KR" sz="2000" i="1">
                        <a:latin typeface="Cambria Math" panose="02040503050406030204" pitchFamily="18" charset="0"/>
                      </a:rPr>
                      <m:t>, </m:t>
                    </m:r>
                    <m:sSubSup>
                      <m:sSubSup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bSup>
                    <m:r>
                      <a:rPr lang="en-US" altLang="ko-KR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altLang="ko-KR" sz="2000" b="0" i="0" smtClean="0">
                        <a:latin typeface="Cambria Math" panose="02040503050406030204" pitchFamily="18" charset="0"/>
                      </a:rPr>
                      <m:t>;  </m:t>
                    </m:r>
                    <m:sSubSup>
                      <m:sSub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𝜌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p>
                    </m:sSubSup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=2.6, </m:t>
                    </m:r>
                    <m:sSubSup>
                      <m:sSubSup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𝜌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bSup>
                    <m:r>
                      <a:rPr lang="en-US" altLang="ko-KR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9.62</m:t>
                    </m:r>
                  </m:oMath>
                </a14:m>
                <a:endParaRPr lang="ko-KR" altLang="en-US" sz="2000" dirty="0"/>
              </a:p>
              <a:p>
                <a:endParaRPr lang="ko-KR" altLang="en-US" sz="20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95AFDD5-D5FD-0012-5146-F15D1E2C47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543" y="3387133"/>
                <a:ext cx="7256050" cy="6667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제목 1">
                <a:extLst>
                  <a:ext uri="{FF2B5EF4-FFF2-40B4-BE49-F238E27FC236}">
                    <a16:creationId xmlns:a16="http://schemas.microsoft.com/office/drawing/2014/main" id="{79A44EAD-071F-87C0-0F52-D6E69635958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32874" y="3933056"/>
                <a:ext cx="8278250" cy="5156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342900" indent="-342900">
                  <a:buFont typeface="Wingdings" panose="05000000000000000000" pitchFamily="2" charset="2"/>
                  <a:buChar char="v"/>
                </a:pPr>
                <a:r>
                  <a:rPr lang="en-US" altLang="ko-KR" sz="2400" dirty="0"/>
                  <a:t>Common role of </a:t>
                </a:r>
                <a:r>
                  <a:rPr lang="en-US" altLang="ko-KR" sz="2400" dirty="0">
                    <a:highlight>
                      <a:srgbClr val="FFFF00"/>
                    </a:highlight>
                  </a:rPr>
                  <a:t>exotic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400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2400" dirty="0">
                    <a:highlight>
                      <a:srgbClr val="FFFF00"/>
                    </a:highlight>
                  </a:rPr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i="1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i="1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altLang="ko-KR" sz="2400" i="1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+−</m:t>
                        </m:r>
                      </m:sup>
                    </m:sSup>
                  </m:oMath>
                </a14:m>
                <a:r>
                  <a:rPr lang="en-US" altLang="ko-KR" sz="2400" dirty="0">
                    <a:highlight>
                      <a:srgbClr val="FFFF00"/>
                    </a:highlight>
                  </a:rPr>
                  <a:t> with magnetic interaction  </a:t>
                </a:r>
                <a:endParaRPr lang="ko-KR" altLang="en-US" sz="2400" dirty="0">
                  <a:highlight>
                    <a:srgbClr val="FFFF00"/>
                  </a:highlight>
                </a:endParaRPr>
              </a:p>
            </p:txBody>
          </p:sp>
        </mc:Choice>
        <mc:Fallback>
          <p:sp>
            <p:nvSpPr>
              <p:cNvPr id="23" name="제목 1">
                <a:extLst>
                  <a:ext uri="{FF2B5EF4-FFF2-40B4-BE49-F238E27FC236}">
                    <a16:creationId xmlns:a16="http://schemas.microsoft.com/office/drawing/2014/main" id="{79A44EAD-071F-87C0-0F52-D6E69635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32874" y="3933056"/>
                <a:ext cx="8278250" cy="515651"/>
              </a:xfrm>
              <a:prstGeom prst="rect">
                <a:avLst/>
              </a:prstGeom>
              <a:blipFill>
                <a:blip r:embed="rId13"/>
                <a:stretch>
                  <a:fillRect l="-957" t="-3529" b="-2117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제목 1">
            <a:extLst>
              <a:ext uri="{FF2B5EF4-FFF2-40B4-BE49-F238E27FC236}">
                <a16:creationId xmlns:a16="http://schemas.microsoft.com/office/drawing/2014/main" id="{66EBD76E-334C-32FE-8993-38874ABEDD33}"/>
              </a:ext>
            </a:extLst>
          </p:cNvPr>
          <p:cNvSpPr txBox="1">
            <a:spLocks/>
          </p:cNvSpPr>
          <p:nvPr/>
        </p:nvSpPr>
        <p:spPr bwMode="auto">
          <a:xfrm>
            <a:off x="441258" y="764704"/>
            <a:ext cx="3626686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Vector meson exchange</a:t>
            </a:r>
            <a:endParaRPr lang="ko-KR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D310CEB-7ABC-F69E-D4D7-2C89C1D701EA}"/>
                  </a:ext>
                </a:extLst>
              </p:cNvPr>
              <p:cNvSpPr txBox="1"/>
              <p:nvPr/>
            </p:nvSpPr>
            <p:spPr>
              <a:xfrm>
                <a:off x="2411760" y="2644548"/>
                <a:ext cx="66358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+ −</m:t>
                          </m:r>
                        </m:sup>
                      </m:sSup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D310CEB-7ABC-F69E-D4D7-2C89C1D701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2644548"/>
                <a:ext cx="663580" cy="276999"/>
              </a:xfrm>
              <a:prstGeom prst="rect">
                <a:avLst/>
              </a:prstGeom>
              <a:blipFill>
                <a:blip r:embed="rId15"/>
                <a:stretch>
                  <a:fillRect l="-12037" t="-2222" r="-13889" b="-3555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B315CC1-F9D9-9DA6-E14C-BE8591D91FEC}"/>
                  </a:ext>
                </a:extLst>
              </p:cNvPr>
              <p:cNvSpPr txBox="1"/>
              <p:nvPr/>
            </p:nvSpPr>
            <p:spPr>
              <a:xfrm>
                <a:off x="827584" y="1484784"/>
                <a:ext cx="66358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− −</m:t>
                          </m:r>
                        </m:sup>
                      </m:sSup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B315CC1-F9D9-9DA6-E14C-BE8591D91F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1484784"/>
                <a:ext cx="663580" cy="276999"/>
              </a:xfrm>
              <a:prstGeom prst="rect">
                <a:avLst/>
              </a:prstGeom>
              <a:blipFill>
                <a:blip r:embed="rId16"/>
                <a:stretch>
                  <a:fillRect l="-11927" t="-4444" r="-12844" b="-3555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41EF1FF-2675-54C4-0884-CFCD61834209}"/>
                  </a:ext>
                </a:extLst>
              </p:cNvPr>
              <p:cNvSpPr txBox="1"/>
              <p:nvPr/>
            </p:nvSpPr>
            <p:spPr>
              <a:xfrm>
                <a:off x="2684784" y="1480863"/>
                <a:ext cx="66358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+ +</m:t>
                          </m:r>
                        </m:sup>
                      </m:sSup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641EF1FF-2675-54C4-0884-CFCD61834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784" y="1480863"/>
                <a:ext cx="663580" cy="276999"/>
              </a:xfrm>
              <a:prstGeom prst="rect">
                <a:avLst/>
              </a:prstGeom>
              <a:blipFill>
                <a:blip r:embed="rId17"/>
                <a:stretch>
                  <a:fillRect l="-11927" t="-2222" r="-12844" b="-3555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B90F70DF-FDEF-7003-3582-570DF288BED6}"/>
              </a:ext>
            </a:extLst>
          </p:cNvPr>
          <p:cNvCxnSpPr>
            <a:cxnSpLocks/>
          </p:cNvCxnSpPr>
          <p:nvPr/>
        </p:nvCxnSpPr>
        <p:spPr>
          <a:xfrm flipV="1">
            <a:off x="4427984" y="5301208"/>
            <a:ext cx="1152128" cy="432048"/>
          </a:xfrm>
          <a:prstGeom prst="line">
            <a:avLst/>
          </a:prstGeom>
          <a:ln w="9525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9D55B75-A24E-89CD-6498-5FA96516E79E}"/>
                  </a:ext>
                </a:extLst>
              </p:cNvPr>
              <p:cNvSpPr txBox="1"/>
              <p:nvPr/>
            </p:nvSpPr>
            <p:spPr>
              <a:xfrm>
                <a:off x="4716016" y="5744289"/>
                <a:ext cx="87395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dirty="0">
                    <a:solidFill>
                      <a:srgbClr val="FF0000"/>
                    </a:solidFill>
                  </a:rPr>
                  <a:t>– even </a:t>
                </a:r>
                <a:endParaRPr lang="ko-KR" alt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9D55B75-A24E-89CD-6498-5FA96516E7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5744289"/>
                <a:ext cx="873957" cy="276999"/>
              </a:xfrm>
              <a:prstGeom prst="rect">
                <a:avLst/>
              </a:prstGeom>
              <a:blipFill>
                <a:blip r:embed="rId18"/>
                <a:stretch>
                  <a:fillRect l="-9790" t="-28261" r="-15385" b="-5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79803" y="2529696"/>
            <a:ext cx="734106" cy="30505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/>
              <p:nvPr/>
            </p:nvSpPr>
            <p:spPr>
              <a:xfrm>
                <a:off x="2147956" y="2611333"/>
                <a:ext cx="482778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7956" y="2611333"/>
                <a:ext cx="482778" cy="343427"/>
              </a:xfrm>
              <a:prstGeom prst="rect">
                <a:avLst/>
              </a:prstGeom>
              <a:blipFill>
                <a:blip r:embed="rId19"/>
                <a:stretch>
                  <a:fillRect b="-877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직선 연결선 19">
            <a:extLst>
              <a:ext uri="{FF2B5EF4-FFF2-40B4-BE49-F238E27FC236}">
                <a16:creationId xmlns:a16="http://schemas.microsoft.com/office/drawing/2014/main" id="{53851AD9-36E6-C2B9-A5E6-CD458A4182A0}"/>
              </a:ext>
            </a:extLst>
          </p:cNvPr>
          <p:cNvCxnSpPr>
            <a:cxnSpLocks/>
          </p:cNvCxnSpPr>
          <p:nvPr/>
        </p:nvCxnSpPr>
        <p:spPr>
          <a:xfrm flipV="1">
            <a:off x="5520415" y="2247117"/>
            <a:ext cx="216024" cy="28056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직선 연결선 19">
            <a:extLst>
              <a:ext uri="{FF2B5EF4-FFF2-40B4-BE49-F238E27FC236}">
                <a16:creationId xmlns:a16="http://schemas.microsoft.com/office/drawing/2014/main" id="{53851AD9-36E6-C2B9-A5E6-CD458A4182A0}"/>
              </a:ext>
            </a:extLst>
          </p:cNvPr>
          <p:cNvCxnSpPr>
            <a:cxnSpLocks/>
          </p:cNvCxnSpPr>
          <p:nvPr/>
        </p:nvCxnSpPr>
        <p:spPr>
          <a:xfrm flipV="1">
            <a:off x="6653332" y="2240622"/>
            <a:ext cx="216024" cy="28056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직선 연결선 19">
            <a:extLst>
              <a:ext uri="{FF2B5EF4-FFF2-40B4-BE49-F238E27FC236}">
                <a16:creationId xmlns:a16="http://schemas.microsoft.com/office/drawing/2014/main" id="{53851AD9-36E6-C2B9-A5E6-CD458A4182A0}"/>
              </a:ext>
            </a:extLst>
          </p:cNvPr>
          <p:cNvCxnSpPr>
            <a:cxnSpLocks/>
          </p:cNvCxnSpPr>
          <p:nvPr/>
        </p:nvCxnSpPr>
        <p:spPr>
          <a:xfrm flipV="1">
            <a:off x="6954560" y="2236063"/>
            <a:ext cx="216024" cy="28056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4320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14">
                <a:extLst>
                  <a:ext uri="{FF2B5EF4-FFF2-40B4-BE49-F238E27FC236}">
                    <a16:creationId xmlns:a16="http://schemas.microsoft.com/office/drawing/2014/main" id="{04CAA05F-D126-0ED3-BB36-C1A0791443A4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3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36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3600" dirty="0"/>
                  <a:t>photoproduction 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>
          <p:sp>
            <p:nvSpPr>
              <p:cNvPr id="9" name="Rectangle 14">
                <a:extLst>
                  <a:ext uri="{FF2B5EF4-FFF2-40B4-BE49-F238E27FC236}">
                    <a16:creationId xmlns:a16="http://schemas.microsoft.com/office/drawing/2014/main" id="{04CAA05F-D126-0ED3-BB36-C1A0791443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5932" b="-288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그림 10">
            <a:extLst>
              <a:ext uri="{FF2B5EF4-FFF2-40B4-BE49-F238E27FC236}">
                <a16:creationId xmlns:a16="http://schemas.microsoft.com/office/drawing/2014/main" id="{ACA61CA3-BA0F-91E2-5884-0CFA97200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980728"/>
            <a:ext cx="2860229" cy="26473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6543" y="1083983"/>
            <a:ext cx="791241" cy="32879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479A7B1-8280-8179-DA79-C249D2565C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2666271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044B8F35-15E2-83EB-CCA1-E85F4ECA38B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749675" y="692696"/>
                <a:ext cx="6356795" cy="1795785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sz="2000" dirty="0"/>
                  <a:t>Dominance of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altLang="ko-KR" sz="2000" dirty="0"/>
                  <a:t> </a:t>
                </a:r>
                <a:r>
                  <a:rPr lang="en-US" altLang="ko-KR" sz="2000" dirty="0" err="1"/>
                  <a:t>exch</a:t>
                </a:r>
                <a:r>
                  <a:rPr lang="en-US" altLang="ko-KR" sz="2000" dirty="0"/>
                  <a:t> with </a:t>
                </a:r>
                <a:r>
                  <a:rPr lang="en-US" altLang="ko-KR" sz="2000" dirty="0">
                    <a:highlight>
                      <a:srgbClr val="FFFF00"/>
                    </a:highlight>
                  </a:rPr>
                  <a:t>nondegenerate phase for dip </a:t>
                </a:r>
                <a:r>
                  <a:rPr lang="en-US" altLang="ko-KR" sz="2000" dirty="0"/>
                  <a:t>at </a:t>
                </a:r>
                <a14:m>
                  <m:oMath xmlns:m="http://schemas.openxmlformats.org/officeDocument/2006/math">
                    <m:r>
                      <a:rPr lang="en-US" altLang="ko-KR" sz="18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ko-KR" sz="18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ko-KR" sz="1800" b="0" i="1" smtClean="0">
                        <a:latin typeface="Cambria Math" panose="02040503050406030204" pitchFamily="18" charset="0"/>
                      </a:rPr>
                      <m:t>=0.5</m:t>
                    </m:r>
                    <m:sSup>
                      <m:sSup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ko-KR" sz="18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GeV</m:t>
                        </m:r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  <m:sup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1800" dirty="0"/>
                  <a:t>.</a:t>
                </a:r>
              </a:p>
              <a:p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𝜔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ko-KR" sz="2000" dirty="0"/>
                  <a:t> unable to reproduce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2000" dirty="0"/>
                  <a:t> photoproduction.</a:t>
                </a:r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r>
                  <a:rPr lang="en-US" altLang="ko-KR" sz="2000" dirty="0">
                    <a:highlight>
                      <a:srgbClr val="FFFF00"/>
                    </a:highlight>
                  </a:rPr>
                  <a:t>Role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altLang="ko-KR" sz="2000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+−</m:t>
                        </m:r>
                      </m:sup>
                    </m:sSup>
                  </m:oMath>
                </a14:m>
                <a:r>
                  <a:rPr lang="en-US" altLang="ko-KR" sz="2000" dirty="0">
                    <a:highlight>
                      <a:srgbClr val="FFFF00"/>
                    </a:highlight>
                  </a:rPr>
                  <a:t> </a:t>
                </a:r>
                <a:r>
                  <a:rPr lang="en-US" altLang="ko-KR" sz="2000" dirty="0" err="1">
                    <a:highlight>
                      <a:srgbClr val="FFFF00"/>
                    </a:highlight>
                  </a:rPr>
                  <a:t>exch</a:t>
                </a:r>
                <a:r>
                  <a:rPr lang="en-US" altLang="ko-KR" sz="2000" dirty="0">
                    <a:highlight>
                      <a:srgbClr val="FFFF00"/>
                    </a:highlight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b="0" i="1" smtClean="0">
                            <a:highlight>
                              <a:srgbClr val="FFFF00"/>
                            </a:highlight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2000" dirty="0">
                    <a:highlight>
                      <a:srgbClr val="FFFF00"/>
                    </a:highlight>
                  </a:rPr>
                  <a:t> with magnetic interaction</a:t>
                </a:r>
              </a:p>
              <a:p>
                <a:pPr marL="0" indent="0">
                  <a:buNone/>
                </a:pPr>
                <a:endParaRPr lang="en-US" altLang="ko-KR" sz="2000" dirty="0"/>
              </a:p>
              <a:p>
                <a:r>
                  <a:rPr lang="en-US" altLang="ko-KR" sz="2000" dirty="0"/>
                  <a:t>Invariant mass </a:t>
                </a:r>
                <a:r>
                  <a:rPr lang="en-US" altLang="ko-KR" sz="2000" dirty="0" err="1"/>
                  <a:t>distrib</a:t>
                </a:r>
                <a:r>
                  <a:rPr lang="en-US" altLang="ko-KR" sz="2000" dirty="0"/>
                  <a:t>. consistent with angular </a:t>
                </a:r>
                <a:r>
                  <a:rPr lang="en-US" altLang="ko-KR" sz="2000" dirty="0" err="1"/>
                  <a:t>distrib</a:t>
                </a:r>
                <a:r>
                  <a:rPr lang="en-US" altLang="ko-KR" sz="2000" dirty="0"/>
                  <a:t>. </a:t>
                </a:r>
              </a:p>
              <a:p>
                <a:endParaRPr lang="en-US" altLang="ko-KR" sz="2000" dirty="0"/>
              </a:p>
              <a:p>
                <a:endParaRPr lang="en-US" altLang="ko-KR" sz="2000" dirty="0"/>
              </a:p>
            </p:txBody>
          </p:sp>
        </mc:Choice>
        <mc:Fallback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044B8F35-15E2-83EB-CCA1-E85F4ECA38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9675" y="692696"/>
                <a:ext cx="6356795" cy="1795785"/>
              </a:xfrm>
              <a:prstGeom prst="rect">
                <a:avLst/>
              </a:prstGeom>
              <a:blipFill>
                <a:blip r:embed="rId5"/>
                <a:stretch>
                  <a:fillRect l="-863" t="-2041" r="-959" b="-4761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그림 16" descr="텍스트이(가) 표시된 사진&#10;&#10;자동 생성된 설명">
            <a:extLst>
              <a:ext uri="{FF2B5EF4-FFF2-40B4-BE49-F238E27FC236}">
                <a16:creationId xmlns:a16="http://schemas.microsoft.com/office/drawing/2014/main" id="{3D7AA06D-BE48-69E2-2A1C-5A5E6A846B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240286"/>
            <a:ext cx="988021" cy="77879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EF68438A-C767-1AE2-226D-E06DA31015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3716682"/>
            <a:ext cx="4496586" cy="314131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E07C299E-EA30-E020-1F3A-727CA88017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6585" y="3740956"/>
            <a:ext cx="4647415" cy="31170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/>
              <p:nvPr/>
            </p:nvSpPr>
            <p:spPr>
              <a:xfrm>
                <a:off x="2051720" y="1182118"/>
                <a:ext cx="482778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720" y="1182118"/>
                <a:ext cx="482778" cy="343427"/>
              </a:xfrm>
              <a:prstGeom prst="rect">
                <a:avLst/>
              </a:prstGeom>
              <a:blipFill>
                <a:blip r:embed="rId11"/>
                <a:stretch>
                  <a:fillRect r="-41772" b="-1071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D54CA6A-6E93-0981-586A-38EC77DE2939}"/>
              </a:ext>
            </a:extLst>
          </p:cNvPr>
          <p:cNvSpPr txBox="1"/>
          <p:nvPr/>
        </p:nvSpPr>
        <p:spPr>
          <a:xfrm>
            <a:off x="4496585" y="337120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굴림" panose="020B0600000101010101" pitchFamily="50" charset="-127"/>
              </a:rPr>
              <a:t>Celentano, PRC 102, 032201(R) 2021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64A2B32-34BA-DAC2-7C54-FE2606800670}"/>
                  </a:ext>
                </a:extLst>
              </p:cNvPr>
              <p:cNvSpPr txBox="1"/>
              <p:nvPr/>
            </p:nvSpPr>
            <p:spPr>
              <a:xfrm>
                <a:off x="4790201" y="2532208"/>
                <a:ext cx="4384983" cy="39273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(1)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−10,</m:t>
                    </m:r>
                  </m:oMath>
                </a14:m>
                <a:r>
                  <a:rPr lang="en-US" altLang="ko-KR" dirty="0"/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;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𝜅</m:t>
                        </m:r>
                      </m:e>
                      <m: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=4, 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𝜒</m:t>
                        </m:r>
                      </m:e>
                      <m: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4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64A2B32-34BA-DAC2-7C54-FE26068006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201" y="2532208"/>
                <a:ext cx="4384983" cy="392736"/>
              </a:xfrm>
              <a:prstGeom prst="rect">
                <a:avLst/>
              </a:prstGeom>
              <a:blipFill>
                <a:blip r:embed="rId12"/>
                <a:stretch>
                  <a:fillRect l="-1947" t="-3077" b="-769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4543A8F-A671-E3D4-411C-F622C657BCAD}"/>
                  </a:ext>
                </a:extLst>
              </p:cNvPr>
              <p:cNvSpPr txBox="1"/>
              <p:nvPr/>
            </p:nvSpPr>
            <p:spPr>
              <a:xfrm>
                <a:off x="3055240" y="2647945"/>
                <a:ext cx="150515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=1.8 </m:t>
                      </m:r>
                      <m:r>
                        <m:rPr>
                          <m:sty m:val="p"/>
                        </m:rPr>
                        <a:rPr lang="en-US" altLang="ko-KR" b="0" i="0" smtClean="0">
                          <a:latin typeface="Cambria Math" panose="02040503050406030204" pitchFamily="18" charset="0"/>
                        </a:rPr>
                        <m:t>GeV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4543A8F-A671-E3D4-411C-F622C657BC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5240" y="2647945"/>
                <a:ext cx="1505156" cy="276999"/>
              </a:xfrm>
              <a:prstGeom prst="rect">
                <a:avLst/>
              </a:prstGeom>
              <a:blipFill>
                <a:blip r:embed="rId13"/>
                <a:stretch>
                  <a:fillRect l="-2024" r="-3644" b="-1521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78037" y="2227494"/>
            <a:ext cx="1087157" cy="451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/>
              <p:nvPr/>
            </p:nvSpPr>
            <p:spPr>
              <a:xfrm>
                <a:off x="2123728" y="2276872"/>
                <a:ext cx="482778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2276872"/>
                <a:ext cx="482778" cy="343427"/>
              </a:xfrm>
              <a:prstGeom prst="rect">
                <a:avLst/>
              </a:prstGeom>
              <a:blipFill>
                <a:blip r:embed="rId14"/>
                <a:stretch>
                  <a:fillRect r="-46250" b="-1071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33605">
            <a:off x="5836474" y="4940290"/>
            <a:ext cx="1031580" cy="428663"/>
          </a:xfrm>
          <a:prstGeom prst="rect">
            <a:avLst/>
          </a:prstGeom>
        </p:spPr>
      </p:pic>
      <p:pic>
        <p:nvPicPr>
          <p:cNvPr id="28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4437112"/>
            <a:ext cx="567295" cy="2357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/>
              <p:nvPr/>
            </p:nvSpPr>
            <p:spPr>
              <a:xfrm>
                <a:off x="3635896" y="4365104"/>
                <a:ext cx="338762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ko-KR" sz="1200" b="0" i="0" smtClean="0">
                        <a:latin typeface="Cambria Math" panose="02040503050406030204" pitchFamily="18" charset="0"/>
                      </a:rPr>
                      <m:t>EXD</m:t>
                    </m:r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4365104"/>
                <a:ext cx="338762" cy="343427"/>
              </a:xfrm>
              <a:prstGeom prst="rect">
                <a:avLst/>
              </a:prstGeom>
              <a:blipFill>
                <a:blip r:embed="rId15"/>
                <a:stretch>
                  <a:fillRect r="-114286" b="-178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5115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548616D6-6C9C-408E-7573-5587D32FF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4" y="620688"/>
            <a:ext cx="2910177" cy="2693606"/>
          </a:xfrm>
          <a:prstGeom prst="rect">
            <a:avLst/>
          </a:prstGeom>
        </p:spPr>
      </p:pic>
      <p:pic>
        <p:nvPicPr>
          <p:cNvPr id="10" name="그림 9" descr="텍스트이(가) 표시된 사진&#10;&#10;자동 생성된 설명">
            <a:extLst>
              <a:ext uri="{FF2B5EF4-FFF2-40B4-BE49-F238E27FC236}">
                <a16:creationId xmlns:a16="http://schemas.microsoft.com/office/drawing/2014/main" id="{3DC53AFA-6E68-518C-ADF6-918E73C568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916832"/>
            <a:ext cx="941088" cy="74179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4">
                <a:extLst>
                  <a:ext uri="{FF2B5EF4-FFF2-40B4-BE49-F238E27FC236}">
                    <a16:creationId xmlns:a16="http://schemas.microsoft.com/office/drawing/2014/main" id="{49CD919E-FB32-9471-7C31-424B60D9CA0F}"/>
                  </a:ext>
                </a:extLst>
              </p:cNvPr>
              <p:cNvSpPr/>
              <p:nvPr/>
            </p:nvSpPr>
            <p:spPr>
              <a:xfrm>
                <a:off x="1" y="0"/>
                <a:ext cx="4293400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3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360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360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ko-KR" altLang="en-US" sz="36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2" name="Rectangle 14">
                <a:extLst>
                  <a:ext uri="{FF2B5EF4-FFF2-40B4-BE49-F238E27FC236}">
                    <a16:creationId xmlns:a16="http://schemas.microsoft.com/office/drawing/2014/main" id="{49CD919E-FB32-9471-7C31-424B60D9CA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" y="0"/>
                <a:ext cx="4293400" cy="720000"/>
              </a:xfrm>
              <a:prstGeom prst="rect">
                <a:avLst/>
              </a:prstGeom>
              <a:blipFill>
                <a:blip r:embed="rId4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>
            <a:extLst>
              <a:ext uri="{FF2B5EF4-FFF2-40B4-BE49-F238E27FC236}">
                <a16:creationId xmlns:a16="http://schemas.microsoft.com/office/drawing/2014/main" id="{6E7128BD-3682-1EF3-FEC1-D358772EF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418" y="3852746"/>
            <a:ext cx="3988399" cy="294298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088C840-EC5E-A88F-D68E-E4FA813B3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5221" y="332656"/>
            <a:ext cx="4458201" cy="336820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F8CF8A6-61EF-E34F-136B-CDE4A7081A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52926" y="3957530"/>
            <a:ext cx="4555578" cy="263982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76679AE-A8DB-63AB-951E-E07FDD0CCE68}"/>
                  </a:ext>
                </a:extLst>
              </p:cNvPr>
              <p:cNvSpPr txBox="1"/>
              <p:nvPr/>
            </p:nvSpPr>
            <p:spPr>
              <a:xfrm>
                <a:off x="79070" y="1918795"/>
                <a:ext cx="1747687" cy="96896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ko-KR" altLang="en-US" sz="2000" i="1">
                              <a:latin typeface="Cambria Math" panose="02040503050406030204" pitchFamily="18" charset="0"/>
                            </a:rPr>
                            <m:t>𝛾𝜔</m:t>
                          </m:r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altLang="ko-KR" sz="2000" i="1">
                          <a:latin typeface="Cambria Math" panose="02040503050406030204" pitchFamily="18" charset="0"/>
                        </a:rPr>
                        <m:t>=0.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15</m:t>
                      </m:r>
                    </m:oMath>
                  </m:oMathPara>
                </a14:m>
                <a:endParaRPr lang="en-US" altLang="ko-KR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ko-KR" altLang="en-US" sz="2000" i="1">
                              <a:latin typeface="Cambria Math" panose="02040503050406030204" pitchFamily="18" charset="0"/>
                            </a:rPr>
                            <m:t>𝛾</m:t>
                          </m:r>
                          <m:r>
                            <a:rPr lang="ko-KR" altLang="en-US" sz="2000" i="1" smtClean="0"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=0.44</m:t>
                      </m:r>
                    </m:oMath>
                  </m:oMathPara>
                </a14:m>
                <a:endParaRPr lang="ko-KR" altLang="en-US" sz="2000" dirty="0"/>
              </a:p>
              <a:p>
                <a:endParaRPr lang="ko-KR" altLang="en-US" sz="20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76679AE-A8DB-63AB-951E-E07FDD0CC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70" y="1918795"/>
                <a:ext cx="1747687" cy="96896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내용 개체 틀 6">
            <a:extLst>
              <a:ext uri="{FF2B5EF4-FFF2-40B4-BE49-F238E27FC236}">
                <a16:creationId xmlns:a16="http://schemas.microsoft.com/office/drawing/2014/main" id="{89C34095-4C4C-13D2-6773-C9D281F15E50}"/>
              </a:ext>
            </a:extLst>
          </p:cNvPr>
          <p:cNvSpPr txBox="1">
            <a:spLocks/>
          </p:cNvSpPr>
          <p:nvPr/>
        </p:nvSpPr>
        <p:spPr>
          <a:xfrm>
            <a:off x="107504" y="3112969"/>
            <a:ext cx="3843194" cy="74179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dirty="0"/>
              <a:t>CLAS 2021 g12 data </a:t>
            </a:r>
            <a:r>
              <a:rPr lang="en-US" altLang="ko-KR" sz="2000" dirty="0">
                <a:highlight>
                  <a:srgbClr val="FFFF00"/>
                </a:highlight>
              </a:rPr>
              <a:t>inconsistent</a:t>
            </a:r>
            <a:r>
              <a:rPr lang="en-US" altLang="ko-KR" sz="2000" dirty="0"/>
              <a:t> with 2009 g11 data</a:t>
            </a:r>
          </a:p>
          <a:p>
            <a:endParaRPr lang="en-US" altLang="ko-KR" sz="2000" dirty="0"/>
          </a:p>
          <a:p>
            <a:endParaRPr lang="en-US" altLang="ko-KR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589729-7E03-C649-037B-AEF8ACBEA063}"/>
              </a:ext>
            </a:extLst>
          </p:cNvPr>
          <p:cNvSpPr txBox="1"/>
          <p:nvPr/>
        </p:nvSpPr>
        <p:spPr>
          <a:xfrm>
            <a:off x="3347864" y="3578060"/>
            <a:ext cx="56886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굴림" panose="020B0600000101010101" pitchFamily="50" charset="-127"/>
              </a:rPr>
              <a:t>                   </a:t>
            </a:r>
            <a:r>
              <a:rPr lang="en-US" altLang="ko-KR" dirty="0" err="1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굴림" panose="020B0600000101010101" pitchFamily="50" charset="-127"/>
              </a:rPr>
              <a:t>Battaglieri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굴림" panose="020B0600000101010101" pitchFamily="50" charset="-127"/>
              </a:rPr>
              <a:t>, PRD 80, 072005 2009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217E73-586A-326A-1C92-D01C5D93AC63}"/>
              </a:ext>
            </a:extLst>
          </p:cNvPr>
          <p:cNvSpPr txBox="1"/>
          <p:nvPr/>
        </p:nvSpPr>
        <p:spPr>
          <a:xfrm>
            <a:off x="4479056" y="7598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굴림" panose="020B0600000101010101" pitchFamily="50" charset="-127"/>
              </a:rPr>
              <a:t>          Carver, PRL 126, 082002 2021</a:t>
            </a:r>
            <a:endParaRPr lang="ko-KR" altLang="en-US" dirty="0"/>
          </a:p>
        </p:txBody>
      </p:sp>
      <p:cxnSp>
        <p:nvCxnSpPr>
          <p:cNvPr id="7" name="연결선: 구부러짐 6">
            <a:extLst>
              <a:ext uri="{FF2B5EF4-FFF2-40B4-BE49-F238E27FC236}">
                <a16:creationId xmlns:a16="http://schemas.microsoft.com/office/drawing/2014/main" id="{646A2AB9-38DA-A9F1-D818-5925C4A5084A}"/>
              </a:ext>
            </a:extLst>
          </p:cNvPr>
          <p:cNvCxnSpPr>
            <a:cxnSpLocks/>
          </p:cNvCxnSpPr>
          <p:nvPr/>
        </p:nvCxnSpPr>
        <p:spPr>
          <a:xfrm rot="10800000" flipV="1">
            <a:off x="2627784" y="980728"/>
            <a:ext cx="2952328" cy="2376264"/>
          </a:xfrm>
          <a:prstGeom prst="curvedConnector3">
            <a:avLst>
              <a:gd name="adj1" fmla="val 50000"/>
            </a:avLst>
          </a:prstGeom>
          <a:ln w="12700"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연결선: 구부러짐 22">
            <a:extLst>
              <a:ext uri="{FF2B5EF4-FFF2-40B4-BE49-F238E27FC236}">
                <a16:creationId xmlns:a16="http://schemas.microsoft.com/office/drawing/2014/main" id="{70D75E48-4CA2-3452-0F46-0162894D8C37}"/>
              </a:ext>
            </a:extLst>
          </p:cNvPr>
          <p:cNvCxnSpPr>
            <a:cxnSpLocks/>
          </p:cNvCxnSpPr>
          <p:nvPr/>
        </p:nvCxnSpPr>
        <p:spPr>
          <a:xfrm rot="16200000" flipV="1">
            <a:off x="3722055" y="3803190"/>
            <a:ext cx="1966603" cy="1893529"/>
          </a:xfrm>
          <a:prstGeom prst="curvedConnector3">
            <a:avLst>
              <a:gd name="adj1" fmla="val 50000"/>
            </a:avLst>
          </a:prstGeom>
          <a:ln w="12700"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3956" y="1904455"/>
            <a:ext cx="1087157" cy="451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/>
              <p:nvPr/>
            </p:nvSpPr>
            <p:spPr>
              <a:xfrm>
                <a:off x="2483768" y="1933445"/>
                <a:ext cx="482778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1933445"/>
                <a:ext cx="482778" cy="343427"/>
              </a:xfrm>
              <a:prstGeom prst="rect">
                <a:avLst/>
              </a:prstGeom>
              <a:blipFill>
                <a:blip r:embed="rId10"/>
                <a:stretch>
                  <a:fillRect r="-46250" b="-877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그림 13">
            <a:extLst>
              <a:ext uri="{FF2B5EF4-FFF2-40B4-BE49-F238E27FC236}">
                <a16:creationId xmlns:a16="http://schemas.microsoft.com/office/drawing/2014/main" id="{835C47AD-91B8-05AD-AB5C-842F93F822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8479219" y="4341644"/>
            <a:ext cx="674936" cy="2804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/>
              <p:nvPr/>
            </p:nvSpPr>
            <p:spPr>
              <a:xfrm>
                <a:off x="8532440" y="4453725"/>
                <a:ext cx="338762" cy="3434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119FD74-FD0D-5A41-4024-0C05F9229C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2440" y="4453725"/>
                <a:ext cx="338762" cy="34342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8731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1AF8EB6C-04BF-6E85-A01E-52D68D1066D7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32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Charged tensor meson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</m:ctrlPr>
                      </m:sSubSupPr>
                      <m:e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Tahoma" panose="020B0604030504040204" pitchFamily="34" charset="0"/>
                            <a:cs typeface="Tahoma" panose="020B0604030504040204" pitchFamily="34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32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photoproduction</a:t>
                </a:r>
                <a:endParaRPr lang="en-GB" sz="32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1AF8EB6C-04BF-6E85-A01E-52D68D1066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b="-1949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제목 1">
            <a:extLst>
              <a:ext uri="{FF2B5EF4-FFF2-40B4-BE49-F238E27FC236}">
                <a16:creationId xmlns:a16="http://schemas.microsoft.com/office/drawing/2014/main" id="{8DB7296B-7F94-8B2B-48DC-82F17745B9C7}"/>
              </a:ext>
            </a:extLst>
          </p:cNvPr>
          <p:cNvSpPr txBox="1">
            <a:spLocks/>
          </p:cNvSpPr>
          <p:nvPr/>
        </p:nvSpPr>
        <p:spPr bwMode="auto">
          <a:xfrm>
            <a:off x="432876" y="692696"/>
            <a:ext cx="8540745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Production mechanism :</a:t>
            </a:r>
            <a:r>
              <a:rPr lang="en-US" altLang="ko-KR" sz="2000" dirty="0">
                <a:solidFill>
                  <a:srgbClr val="0000FF"/>
                </a:solidFill>
              </a:rPr>
              <a:t> </a:t>
            </a:r>
            <a:endParaRPr lang="ko-KR" altLang="en-US" sz="2000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5DAF80D-5CFF-0394-7A7F-DB987172A7C4}"/>
                  </a:ext>
                </a:extLst>
              </p:cNvPr>
              <p:cNvSpPr txBox="1"/>
              <p:nvPr/>
            </p:nvSpPr>
            <p:spPr>
              <a:xfrm>
                <a:off x="3234581" y="1349490"/>
                <a:ext cx="2674835" cy="3567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</m:sup>
                          </m:sSubSup>
                        </m:e>
                      </m:d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±</m:t>
                          </m:r>
                        </m:sup>
                      </m:sSup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±</m:t>
                          </m:r>
                        </m:sup>
                      </m:sSubSup>
                      <m:r>
                        <a:rPr lang="en-US" altLang="ko-KR" sz="2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ko-KR" sz="20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p>
                          <m:r>
                            <a:rPr lang="en-US" altLang="ko-KR" sz="2000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</m:sup>
                      </m:sSup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5DAF80D-5CFF-0394-7A7F-DB987172A7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4581" y="1349490"/>
                <a:ext cx="2674835" cy="356764"/>
              </a:xfrm>
              <a:prstGeom prst="rect">
                <a:avLst/>
              </a:prstGeom>
              <a:blipFill>
                <a:blip r:embed="rId3"/>
                <a:stretch>
                  <a:fillRect l="-1826" t="-1695" r="-1142" b="-1694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D1125E7-550D-B1ED-FC59-23764378CD38}"/>
                  </a:ext>
                </a:extLst>
              </p:cNvPr>
              <p:cNvSpPr txBox="1"/>
              <p:nvPr/>
            </p:nvSpPr>
            <p:spPr>
              <a:xfrm>
                <a:off x="755576" y="5096510"/>
                <a:ext cx="5694315" cy="6889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±</m:t>
                          </m:r>
                        </m:sup>
                      </m:sSubSup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  <m:d>
                                      <m:dPr>
                                        <m:ctrlP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  <m:t>𝑝</m:t>
                                        </m:r>
                                      </m:e>
                                    </m:d>
                                  </m:sub>
                                </m:sSub>
                                <m:r>
                                  <m:rPr>
                                    <m:brk m:alnAt="7"/>
                                  </m:r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sSup>
                                      <m:sSupPr>
                                        <m:ctrlP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e>
                                      <m:sup>
                                        <m: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  <m:t>+</m:t>
                                        </m:r>
                                      </m:sup>
                                    </m:sSup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sub>
                                </m:sSub>
                                <m:r>
                                  <m:rPr>
                                    <m:brk m:alnAt="7"/>
                                  </m:rP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sub>
                                </m:s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sSup>
                                      <m:sSupPr>
                                        <m:ctrlP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e>
                                      <m:sup>
                                        <m:r>
                                          <a:rPr lang="en-US" altLang="ko-KR" sz="2000" b="0" i="1" smtClean="0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</m:sup>
                                    </m:sSup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sub>
                                </m:sSub>
                                <m:r>
                                  <a:rPr lang="en-US" altLang="ko-KR" sz="20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b>
                                    <m:r>
                                      <a:rPr lang="en-US" altLang="ko-KR" sz="2000" b="0" i="1" smtClean="0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×(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sub>
                        <m:sup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)×</m:t>
                      </m:r>
                      <m:sSup>
                        <m:sSup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sup>
                      </m:sSup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D1125E7-550D-B1ED-FC59-23764378CD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5096510"/>
                <a:ext cx="5694315" cy="68897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2D07BF5-0836-CBA1-D350-41C12857C082}"/>
                  </a:ext>
                </a:extLst>
              </p:cNvPr>
              <p:cNvSpPr txBox="1"/>
              <p:nvPr/>
            </p:nvSpPr>
            <p:spPr>
              <a:xfrm>
                <a:off x="6654608" y="3631239"/>
                <a:ext cx="2082943" cy="3416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000" i="1">
                          <a:latin typeface="Cambria Math" panose="02040503050406030204" pitchFamily="18" charset="0"/>
                        </a:rPr>
                        <m:t>𝛾</m:t>
                      </m:r>
                      <m:sSubSup>
                        <m:sSubSup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±</m:t>
                          </m:r>
                        </m:sup>
                      </m:sSubSup>
                      <m:sSubSup>
                        <m:sSubSup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±</m:t>
                          </m:r>
                        </m:sup>
                      </m:sSubSup>
                      <m:r>
                        <m:rPr>
                          <m:nor/>
                        </m:rPr>
                        <a:rPr lang="en-US" altLang="ko-KR" sz="200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m:rPr>
                          <m:nor/>
                        </m:rPr>
                        <a:rPr lang="en-US" altLang="ko-KR" sz="2000" dirty="0"/>
                        <m:t>EM</m:t>
                      </m:r>
                      <m:r>
                        <m:rPr>
                          <m:nor/>
                        </m:rPr>
                        <a:rPr lang="en-US" altLang="ko-KR" sz="2000" dirty="0"/>
                        <m:t> </m:t>
                      </m:r>
                      <m:r>
                        <m:rPr>
                          <m:nor/>
                        </m:rPr>
                        <a:rPr lang="en-US" altLang="ko-KR" sz="2000" dirty="0"/>
                        <m:t>vertex</m:t>
                      </m:r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2D07BF5-0836-CBA1-D350-41C12857C0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4608" y="3631239"/>
                <a:ext cx="2082943" cy="341632"/>
              </a:xfrm>
              <a:prstGeom prst="rect">
                <a:avLst/>
              </a:prstGeom>
              <a:blipFill>
                <a:blip r:embed="rId5"/>
                <a:stretch>
                  <a:fillRect l="-2639" t="-3571" r="-2346" b="-196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6E5274E-FCD7-993A-75CD-D87F86894370}"/>
                  </a:ext>
                </a:extLst>
              </p:cNvPr>
              <p:cNvSpPr txBox="1"/>
              <p:nvPr/>
            </p:nvSpPr>
            <p:spPr>
              <a:xfrm>
                <a:off x="699546" y="6084839"/>
                <a:ext cx="4572000" cy="70391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ko-KR" altLang="en-US" sz="2000" i="1" smtClean="0">
                              <a:latin typeface="Cambria Math" panose="02040503050406030204" pitchFamily="18" charset="0"/>
                            </a:rPr>
                            <m:t>𝛾𝜋</m:t>
                          </m:r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𝑖</m:t>
                      </m:r>
                      <m:f>
                        <m:f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ko-KR" altLang="en-US" sz="2000" b="0" i="1" smtClean="0">
                                  <a:latin typeface="Cambria Math" panose="02040503050406030204" pitchFamily="18" charset="0"/>
                                </a:rPr>
                                <m:t>𝛾𝜋</m:t>
                              </m:r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ko-KR" altLang="en-US" sz="2000" b="0" i="1" smtClean="0">
                              <a:latin typeface="Cambria Math" panose="02040503050406030204" pitchFamily="18" charset="0"/>
                            </a:rPr>
                            <m:t>𝛼𝛽</m:t>
                          </m:r>
                        </m:sub>
                      </m:sSub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p>
                          <m:r>
                            <a:rPr lang="ko-KR" altLang="en-US" sz="2000" i="1">
                              <a:latin typeface="Cambria Math" panose="02040503050406030204" pitchFamily="18" charset="0"/>
                            </a:rPr>
                            <m:t>𝛼</m:t>
                          </m:r>
                        </m:sup>
                      </m:sSup>
                      <m:sSup>
                        <m:sSup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ko-KR" altLang="en-US" sz="2000" b="0" i="1" smtClean="0">
                              <a:latin typeface="Cambria Math" panose="02040503050406030204" pitchFamily="18" charset="0"/>
                            </a:rPr>
                            <m:t>𝛽𝜌</m:t>
                          </m:r>
                        </m:sup>
                      </m:sSup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i="1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p>
                          <m:r>
                            <a:rPr lang="ko-KR" altLang="en-US" sz="2000" i="1" smtClean="0">
                              <a:latin typeface="Cambria Math" panose="02040503050406030204" pitchFamily="18" charset="0"/>
                            </a:rPr>
                            <m:t>𝛽</m:t>
                          </m:r>
                        </m:sup>
                      </m:sSup>
                      <m:sSup>
                        <m:sSup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ko-KR" altLang="en-US" sz="200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ko-KR" altLang="en-US" sz="2000" i="1">
                              <a:latin typeface="Cambria Math" panose="02040503050406030204" pitchFamily="18" charset="0"/>
                            </a:rPr>
                            <m:t>𝜌</m:t>
                          </m:r>
                        </m:sup>
                      </m:sSup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sz="2000" b="0" i="1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ko-KR" altLang="en-US" sz="2000" b="0" i="1" smtClean="0">
                              <a:latin typeface="Cambria Math" panose="02040503050406030204" pitchFamily="18" charset="0"/>
                            </a:rPr>
                            <m:t>𝜌</m:t>
                          </m:r>
                        </m:sub>
                      </m:sSub>
                      <m:r>
                        <a:rPr lang="ko-KR" altLang="en-US" sz="2000" b="0" i="1" smtClean="0">
                          <a:latin typeface="Cambria Math" panose="02040503050406030204" pitchFamily="18" charset="0"/>
                        </a:rPr>
                        <m:t>𝜋</m:t>
                      </m:r>
                    </m:oMath>
                  </m:oMathPara>
                </a14:m>
                <a:endParaRPr lang="en-US" altLang="ko-KR" sz="2000" dirty="0"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6E5274E-FCD7-993A-75CD-D87F868943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546" y="6084839"/>
                <a:ext cx="4572000" cy="70391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 Box 28">
                <a:extLst>
                  <a:ext uri="{FF2B5EF4-FFF2-40B4-BE49-F238E27FC236}">
                    <a16:creationId xmlns:a16="http://schemas.microsoft.com/office/drawing/2014/main" id="{41C3B09B-D32A-F928-92DA-ABCC5E1A57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19385" y="6175694"/>
                <a:ext cx="3892522" cy="7343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>
                    <a:ea typeface="굴림" panose="020B0600000101010101" pitchFamily="50" charset="-127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(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𝑔</m:t>
                        </m:r>
                      </m:e>
                      <m:sub>
                        <m:r>
                          <a:rPr lang="ko-KR" altLang="en-US" sz="2000" i="1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𝛾𝜋</m:t>
                        </m:r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US" altLang="ko-KR" sz="2000" i="1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=0.276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;   </m:t>
                    </m:r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𝑔</m:t>
                        </m:r>
                      </m:e>
                      <m:sub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𝜋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𝑁𝑁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=13.4)</m:t>
                    </m:r>
                  </m:oMath>
                </a14:m>
                <a:endParaRPr lang="en-US" altLang="ko-KR" sz="2000" i="1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endParaRPr lang="en-US" altLang="ko-KR" sz="2000" i="0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</p:txBody>
          </p:sp>
        </mc:Choice>
        <mc:Fallback xmlns="">
          <p:sp>
            <p:nvSpPr>
              <p:cNvPr id="35" name="Text Box 28">
                <a:extLst>
                  <a:ext uri="{FF2B5EF4-FFF2-40B4-BE49-F238E27FC236}">
                    <a16:creationId xmlns:a16="http://schemas.microsoft.com/office/drawing/2014/main" id="{41C3B09B-D32A-F928-92DA-ABCC5E1A57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219385" y="6175694"/>
                <a:ext cx="3892522" cy="734304"/>
              </a:xfrm>
              <a:prstGeom prst="rect">
                <a:avLst/>
              </a:prstGeom>
              <a:blipFill>
                <a:blip r:embed="rId7"/>
                <a:stretch>
                  <a:fillRect r="-31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 Box 28">
                <a:extLst>
                  <a:ext uri="{FF2B5EF4-FFF2-40B4-BE49-F238E27FC236}">
                    <a16:creationId xmlns:a16="http://schemas.microsoft.com/office/drawing/2014/main" id="{5906B624-6441-3199-EDFA-BA3A1F24CC6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50173" y="3972871"/>
                <a:ext cx="3331891" cy="5153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>
                    <a:ea typeface="굴림" panose="020B0600000101010101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b="0" i="0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(</m:t>
                    </m:r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𝑔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𝑁𝑁</m:t>
                        </m:r>
                      </m:sub>
                      <m:sup>
                        <m:d>
                          <m:d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1</m:t>
                            </m:r>
                          </m:e>
                        </m:d>
                      </m:sup>
                    </m:sSubSup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=1.4; </m:t>
                    </m:r>
                    <m:sSub>
                      <m:sSub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  </m:t>
                        </m:r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𝜅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굴림" panose="020B0600000101010101" pitchFamily="50" charset="-127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=2.28)</m:t>
                    </m:r>
                  </m:oMath>
                </a14:m>
                <a:endParaRPr lang="en-US" altLang="ko-KR" sz="2000" i="0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</p:txBody>
          </p:sp>
        </mc:Choice>
        <mc:Fallback xmlns="">
          <p:sp>
            <p:nvSpPr>
              <p:cNvPr id="34" name="Text Box 28">
                <a:extLst>
                  <a:ext uri="{FF2B5EF4-FFF2-40B4-BE49-F238E27FC236}">
                    <a16:creationId xmlns:a16="http://schemas.microsoft.com/office/drawing/2014/main" id="{5906B624-6441-3199-EDFA-BA3A1F24CC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850173" y="3972871"/>
                <a:ext cx="3331891" cy="51533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10A0FA8-8573-FC26-AEDF-173C8D81433E}"/>
                  </a:ext>
                </a:extLst>
              </p:cNvPr>
              <p:cNvSpPr txBox="1"/>
              <p:nvPr/>
            </p:nvSpPr>
            <p:spPr>
              <a:xfrm>
                <a:off x="5734212" y="1900605"/>
                <a:ext cx="3501890" cy="6955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800" dirty="0"/>
                  <a:t>Gauge invariance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altLang="ko-KR" sz="1800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sSubSup>
                          <m:sSubSupPr>
                            <m:ctrlPr>
                              <a:rPr lang="en-US" altLang="ko-KR" sz="18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bSup>
                      </m:sub>
                    </m:sSub>
                    <m:r>
                      <a:rPr lang="en-US" altLang="ko-KR" sz="18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ko-KR" sz="1800" b="0" dirty="0"/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:endParaRPr lang="en-US" altLang="ko-KR" sz="1800" dirty="0"/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10A0FA8-8573-FC26-AEDF-173C8D8143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4212" y="1900605"/>
                <a:ext cx="3501890" cy="695575"/>
              </a:xfrm>
              <a:prstGeom prst="rect">
                <a:avLst/>
              </a:prstGeom>
              <a:blipFill>
                <a:blip r:embed="rId9"/>
                <a:stretch>
                  <a:fillRect l="-1568" t="-438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A26A6743-1102-D043-E73B-4E604045FA59}"/>
                  </a:ext>
                </a:extLst>
              </p:cNvPr>
              <p:cNvSpPr txBox="1"/>
              <p:nvPr/>
            </p:nvSpPr>
            <p:spPr>
              <a:xfrm>
                <a:off x="5626137" y="2458418"/>
                <a:ext cx="3501890" cy="26226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endParaRPr lang="en-US" altLang="ko-KR" sz="1800" b="0" dirty="0"/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180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</m:oMath>
                </a14:m>
                <a:r>
                  <a:rPr lang="en-US" altLang="ko-KR" sz="1800" dirty="0"/>
                  <a:t> dominance (OPE)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:endParaRPr lang="en-US" altLang="ko-KR" sz="1800" dirty="0"/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1800" dirty="0"/>
                  <a:t>  EM multipole moments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:endParaRPr lang="en-US" altLang="ko-KR" sz="1800" dirty="0"/>
              </a:p>
              <a:p>
                <a:endParaRPr lang="en-US" altLang="ko-KR" i="1" dirty="0">
                  <a:latin typeface="Cambria Math" panose="02040503050406030204" pitchFamily="18" charset="0"/>
                </a:endParaRPr>
              </a:p>
              <a:p>
                <a:endParaRPr lang="en-US" altLang="ko-KR" i="1" dirty="0">
                  <a:latin typeface="Cambria Math" panose="02040503050406030204" pitchFamily="18" charset="0"/>
                </a:endParaRPr>
              </a:p>
              <a:p>
                <a:endParaRPr lang="en-US" altLang="ko-KR" i="1" dirty="0">
                  <a:latin typeface="Cambria Math" panose="02040503050406030204" pitchFamily="18" charset="0"/>
                </a:endParaRPr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1800" i="1" smtClean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</m:oMath>
                </a14:m>
                <a:r>
                  <a:rPr lang="en-US" altLang="ko-KR" sz="1800" dirty="0"/>
                  <a:t>  exch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A26A6743-1102-D043-E73B-4E604045FA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6137" y="2458418"/>
                <a:ext cx="3501890" cy="2622641"/>
              </a:xfrm>
              <a:prstGeom prst="rect">
                <a:avLst/>
              </a:prstGeom>
              <a:blipFill>
                <a:blip r:embed="rId10"/>
                <a:stretch>
                  <a:fillRect l="-1220" b="-278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>
            <a:extLst>
              <a:ext uri="{FF2B5EF4-FFF2-40B4-BE49-F238E27FC236}">
                <a16:creationId xmlns:a16="http://schemas.microsoft.com/office/drawing/2014/main" id="{B6FB06DF-3C54-FECF-DB18-CBBDD2A8B7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3568" y="2126873"/>
            <a:ext cx="4535817" cy="2670279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9CF28829-F6B9-514A-60B8-034238E6E3C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94624" y="2119315"/>
            <a:ext cx="408638" cy="288625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9F682A5C-D27B-8B9E-004A-9760F2DE494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51394" y="2060255"/>
            <a:ext cx="408638" cy="288625"/>
          </a:xfrm>
          <a:prstGeom prst="rect">
            <a:avLst/>
          </a:prstGeom>
        </p:spPr>
      </p:pic>
      <p:pic>
        <p:nvPicPr>
          <p:cNvPr id="43" name="그림 42">
            <a:extLst>
              <a:ext uri="{FF2B5EF4-FFF2-40B4-BE49-F238E27FC236}">
                <a16:creationId xmlns:a16="http://schemas.microsoft.com/office/drawing/2014/main" id="{7C7CC245-D2D2-BA92-CDF5-A8DA747F2A4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94624" y="3396269"/>
            <a:ext cx="408638" cy="244950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2979D249-CA4B-30AB-B8F6-7582DA58BEC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27989" y="3496445"/>
            <a:ext cx="408638" cy="288625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EB474BE9-9ED7-BF8F-F699-1B466AEBD05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35696" y="4148487"/>
            <a:ext cx="648072" cy="2886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B76150CE-CD87-7E39-2A7F-A6FF80566245}"/>
                  </a:ext>
                </a:extLst>
              </p:cNvPr>
              <p:cNvSpPr txBox="1"/>
              <p:nvPr/>
            </p:nvSpPr>
            <p:spPr>
              <a:xfrm>
                <a:off x="2147138" y="2164214"/>
                <a:ext cx="408638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sz="12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B76150CE-CD87-7E39-2A7F-A6FF805662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7138" y="2164214"/>
                <a:ext cx="408638" cy="184666"/>
              </a:xfrm>
              <a:prstGeom prst="rect">
                <a:avLst/>
              </a:prstGeom>
              <a:blipFill>
                <a:blip r:embed="rId13"/>
                <a:stretch>
                  <a:fillRect l="-4478" t="-3333" r="-13433" b="-4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5BF9BB6-3A72-1C1A-EC7D-14650B29F982}"/>
                  </a:ext>
                </a:extLst>
              </p:cNvPr>
              <p:cNvSpPr txBox="1"/>
              <p:nvPr/>
            </p:nvSpPr>
            <p:spPr>
              <a:xfrm>
                <a:off x="4523402" y="2132856"/>
                <a:ext cx="408638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sz="1200" dirty="0"/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5BF9BB6-3A72-1C1A-EC7D-14650B29F9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3402" y="2132856"/>
                <a:ext cx="408638" cy="184666"/>
              </a:xfrm>
              <a:prstGeom prst="rect">
                <a:avLst/>
              </a:prstGeom>
              <a:blipFill>
                <a:blip r:embed="rId14"/>
                <a:stretch>
                  <a:fillRect l="-4478" t="-6667" r="-13433" b="-3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53BFDB3-00D6-81A6-78CE-773D6D7785A3}"/>
                  </a:ext>
                </a:extLst>
              </p:cNvPr>
              <p:cNvSpPr txBox="1"/>
              <p:nvPr/>
            </p:nvSpPr>
            <p:spPr>
              <a:xfrm>
                <a:off x="4379386" y="3532366"/>
                <a:ext cx="408638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sz="1200" dirty="0"/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153BFDB3-00D6-81A6-78CE-773D6D7785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86" y="3532366"/>
                <a:ext cx="408638" cy="184666"/>
              </a:xfrm>
              <a:prstGeom prst="rect">
                <a:avLst/>
              </a:prstGeom>
              <a:blipFill>
                <a:blip r:embed="rId13"/>
                <a:stretch>
                  <a:fillRect l="-4478" t="-3226" r="-13433" b="-3548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F7AE8755-9730-0972-1EA9-173C384670AF}"/>
                  </a:ext>
                </a:extLst>
              </p:cNvPr>
              <p:cNvSpPr txBox="1"/>
              <p:nvPr/>
            </p:nvSpPr>
            <p:spPr>
              <a:xfrm>
                <a:off x="2133725" y="3460358"/>
                <a:ext cx="408638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2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sz="1200" dirty="0"/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F7AE8755-9730-0972-1EA9-173C384670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725" y="3460358"/>
                <a:ext cx="408638" cy="184666"/>
              </a:xfrm>
              <a:prstGeom prst="rect">
                <a:avLst/>
              </a:prstGeom>
              <a:blipFill>
                <a:blip r:embed="rId14"/>
                <a:stretch>
                  <a:fillRect l="-4478" t="-6667" r="-13433" b="-3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F8A00A18-C8DF-7609-4F13-8725290B34F8}"/>
                  </a:ext>
                </a:extLst>
              </p:cNvPr>
              <p:cNvSpPr txBox="1"/>
              <p:nvPr/>
            </p:nvSpPr>
            <p:spPr>
              <a:xfrm>
                <a:off x="1763688" y="4221088"/>
                <a:ext cx="1016817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120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sz="1200" b="0" i="1" smtClean="0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altLang="ko-KR" sz="1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o-KR" altLang="en-US" sz="1200" dirty="0"/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F8A00A18-C8DF-7609-4F13-8725290B34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3688" y="4221088"/>
                <a:ext cx="1016817" cy="184666"/>
              </a:xfrm>
              <a:prstGeom prst="rect">
                <a:avLst/>
              </a:prstGeom>
              <a:blipFill>
                <a:blip r:embed="rId15"/>
                <a:stretch>
                  <a:fillRect t="-3226" r="-3593" b="-3548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원호 1">
            <a:extLst>
              <a:ext uri="{FF2B5EF4-FFF2-40B4-BE49-F238E27FC236}">
                <a16:creationId xmlns:a16="http://schemas.microsoft.com/office/drawing/2014/main" id="{64B6B598-DFBC-A304-8748-2681440958B9}"/>
              </a:ext>
            </a:extLst>
          </p:cNvPr>
          <p:cNvSpPr/>
          <p:nvPr/>
        </p:nvSpPr>
        <p:spPr>
          <a:xfrm rot="10800000">
            <a:off x="7551741" y="1738564"/>
            <a:ext cx="1584176" cy="695574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872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텍스트이(가) 표시된 사진&#10;&#10;자동 생성된 설명">
            <a:extLst>
              <a:ext uri="{FF2B5EF4-FFF2-40B4-BE49-F238E27FC236}">
                <a16:creationId xmlns:a16="http://schemas.microsoft.com/office/drawing/2014/main" id="{94D184A4-4507-F1EC-0DBB-03A258244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63" y="3213277"/>
            <a:ext cx="5527375" cy="3111520"/>
          </a:xfr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5214299-FEB3-32D8-4766-1666C62AE9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696" y="1259744"/>
            <a:ext cx="4610172" cy="559008"/>
          </a:xfrm>
          <a:prstGeom prst="rect">
            <a:avLst/>
          </a:prstGeom>
        </p:spPr>
      </p:pic>
      <p:sp>
        <p:nvSpPr>
          <p:cNvPr id="5" name="제목 1">
            <a:extLst>
              <a:ext uri="{FF2B5EF4-FFF2-40B4-BE49-F238E27FC236}">
                <a16:creationId xmlns:a16="http://schemas.microsoft.com/office/drawing/2014/main" id="{30014E21-6D85-36FC-05D1-DD3326E54C8D}"/>
              </a:ext>
            </a:extLst>
          </p:cNvPr>
          <p:cNvSpPr txBox="1">
            <a:spLocks/>
          </p:cNvSpPr>
          <p:nvPr/>
        </p:nvSpPr>
        <p:spPr bwMode="auto">
          <a:xfrm>
            <a:off x="398206" y="821536"/>
            <a:ext cx="5757969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Ward</a:t>
            </a:r>
            <a:r>
              <a:rPr lang="ko-KR" altLang="en-US" sz="2400" dirty="0"/>
              <a:t> </a:t>
            </a:r>
            <a:r>
              <a:rPr lang="en-US" altLang="ko-KR" sz="2400" dirty="0"/>
              <a:t>identity for charge </a:t>
            </a:r>
            <a:r>
              <a:rPr lang="en-US" altLang="ko-KR" sz="2400" dirty="0" err="1"/>
              <a:t>cpling</a:t>
            </a:r>
            <a:endParaRPr lang="ko-KR" altLang="en-US" sz="2400" dirty="0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1AF8EB6C-04BF-6E85-A01E-52D68D1066D7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vertex form factors of tensor meson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8DB7296B-7F94-8B2B-48DC-82F17745B9C7}"/>
              </a:ext>
            </a:extLst>
          </p:cNvPr>
          <p:cNvSpPr txBox="1">
            <a:spLocks/>
          </p:cNvSpPr>
          <p:nvPr/>
        </p:nvSpPr>
        <p:spPr bwMode="auto">
          <a:xfrm>
            <a:off x="398206" y="2625317"/>
            <a:ext cx="4317809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Gauge invariant EM vertex</a:t>
            </a:r>
            <a:endParaRPr lang="ko-KR" altLang="en-US" sz="2400" dirty="0"/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D474704E-FDD6-AA74-ED82-5CC589563FCA}"/>
              </a:ext>
            </a:extLst>
          </p:cNvPr>
          <p:cNvCxnSpPr>
            <a:cxnSpLocks/>
          </p:cNvCxnSpPr>
          <p:nvPr/>
        </p:nvCxnSpPr>
        <p:spPr>
          <a:xfrm>
            <a:off x="3291742" y="4159028"/>
            <a:ext cx="3600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253C8679-3492-E067-3823-ED42511169FE}"/>
              </a:ext>
            </a:extLst>
          </p:cNvPr>
          <p:cNvCxnSpPr>
            <a:cxnSpLocks/>
          </p:cNvCxnSpPr>
          <p:nvPr/>
        </p:nvCxnSpPr>
        <p:spPr>
          <a:xfrm>
            <a:off x="2891743" y="6093296"/>
            <a:ext cx="3600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내용 개체 틀 6">
            <a:extLst>
              <a:ext uri="{FF2B5EF4-FFF2-40B4-BE49-F238E27FC236}">
                <a16:creationId xmlns:a16="http://schemas.microsoft.com/office/drawing/2014/main" id="{7F3AF7B6-2775-AE55-CF86-16EF41BFE7B1}"/>
              </a:ext>
            </a:extLst>
          </p:cNvPr>
          <p:cNvSpPr txBox="1">
            <a:spLocks/>
          </p:cNvSpPr>
          <p:nvPr/>
        </p:nvSpPr>
        <p:spPr>
          <a:xfrm>
            <a:off x="3707904" y="720001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Ecker, EPJC 52, 315 2007</a:t>
            </a:r>
          </a:p>
          <a:p>
            <a:endParaRPr lang="en-US" altLang="ko-KR" sz="2000" dirty="0"/>
          </a:p>
        </p:txBody>
      </p:sp>
      <p:sp>
        <p:nvSpPr>
          <p:cNvPr id="11" name="내용 개체 틀 6">
            <a:extLst>
              <a:ext uri="{FF2B5EF4-FFF2-40B4-BE49-F238E27FC236}">
                <a16:creationId xmlns:a16="http://schemas.microsoft.com/office/drawing/2014/main" id="{08EF4ED4-9EE9-557E-9FC7-F6290D130AF8}"/>
              </a:ext>
            </a:extLst>
          </p:cNvPr>
          <p:cNvSpPr txBox="1">
            <a:spLocks/>
          </p:cNvSpPr>
          <p:nvPr/>
        </p:nvSpPr>
        <p:spPr>
          <a:xfrm>
            <a:off x="3959424" y="2564904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   </a:t>
            </a:r>
            <a:r>
              <a:rPr lang="en-US" altLang="ko-KR" sz="2000" dirty="0" err="1">
                <a:solidFill>
                  <a:schemeClr val="accent2">
                    <a:lumMod val="75000"/>
                  </a:schemeClr>
                </a:solidFill>
              </a:rPr>
              <a:t>Aliev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, JPG 37, 075008 2010</a:t>
            </a:r>
          </a:p>
          <a:p>
            <a:endParaRPr lang="en-US" altLang="ko-KR" sz="2000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2001B3CD-E3EB-C4E1-F2A2-EBE541B6B8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8025" y="6194663"/>
            <a:ext cx="795784" cy="33068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ADDC4A9-4FA3-B49C-4FC9-BDF6AE5841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5486" y="1789996"/>
            <a:ext cx="6768752" cy="67389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2038E0B-080F-84F1-4A9A-C90872B57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5312" y="5674256"/>
            <a:ext cx="1181779" cy="49107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297028D-08D7-7732-75E5-820131993F61}"/>
                  </a:ext>
                </a:extLst>
              </p:cNvPr>
              <p:cNvSpPr txBox="1"/>
              <p:nvPr/>
            </p:nvSpPr>
            <p:spPr>
              <a:xfrm>
                <a:off x="6274981" y="4168331"/>
                <a:ext cx="2543517" cy="3007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o-KR" altLang="en-US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dirty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i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b="0" i="1" dirty="0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altLang="ko-KR" b="0" i="1" dirty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r>
                        <a:rPr lang="en-US" altLang="ko-KR" b="0" i="1" dirty="0" smtClean="0">
                          <a:latin typeface="Cambria Math" panose="02040503050406030204" pitchFamily="18" charset="0"/>
                        </a:rPr>
                        <m:t>(0)=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2+</m:t>
                      </m:r>
                      <m:sSub>
                        <m:sSub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b="0" i="1" smtClean="0">
                              <a:latin typeface="Cambria Math" panose="02040503050406030204" pitchFamily="18" charset="0"/>
                            </a:rPr>
                            <m:t>𝜅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297028D-08D7-7732-75E5-820131993F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4981" y="4168331"/>
                <a:ext cx="2543517" cy="300788"/>
              </a:xfrm>
              <a:prstGeom prst="rect">
                <a:avLst/>
              </a:prstGeom>
              <a:blipFill>
                <a:blip r:embed="rId6"/>
                <a:stretch>
                  <a:fillRect l="-1675" b="-2653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EF10854-3325-1D40-868F-7A3C861DD021}"/>
                  </a:ext>
                </a:extLst>
              </p:cNvPr>
              <p:cNvSpPr txBox="1"/>
              <p:nvPr/>
            </p:nvSpPr>
            <p:spPr>
              <a:xfrm>
                <a:off x="6264820" y="3701731"/>
                <a:ext cx="1977914" cy="3023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o-KR" altLang="en-US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dirty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i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b="0" i="1" dirty="0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altLang="ko-KR" b="0" i="1" dirty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sub>
                      </m:sSub>
                      <m:r>
                        <a:rPr lang="en-US" altLang="ko-KR" b="0" i="1" dirty="0" smtClean="0">
                          <a:latin typeface="Cambria Math" panose="02040503050406030204" pitchFamily="18" charset="0"/>
                        </a:rPr>
                        <m:t>(0)=1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EF10854-3325-1D40-868F-7A3C861DD0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4820" y="3701731"/>
                <a:ext cx="1977914" cy="302327"/>
              </a:xfrm>
              <a:prstGeom prst="rect">
                <a:avLst/>
              </a:prstGeom>
              <a:blipFill>
                <a:blip r:embed="rId7"/>
                <a:stretch>
                  <a:fillRect l="-2469" r="-2469" b="-24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69269BF-CAA4-CE87-8D3A-D4CAF20D21BC}"/>
                  </a:ext>
                </a:extLst>
              </p:cNvPr>
              <p:cNvSpPr txBox="1"/>
              <p:nvPr/>
            </p:nvSpPr>
            <p:spPr>
              <a:xfrm>
                <a:off x="6319557" y="4692578"/>
                <a:ext cx="2388924" cy="31188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=−2</m:t>
                    </m:r>
                    <m:sSub>
                      <m:sSubPr>
                        <m:ctrlPr>
                          <a:rPr lang="ko-KR" alt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ko-KR" alt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o-KR" alt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69269BF-CAA4-CE87-8D3A-D4CAF20D21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9557" y="4692578"/>
                <a:ext cx="2388924" cy="311880"/>
              </a:xfrm>
              <a:prstGeom prst="rect">
                <a:avLst/>
              </a:prstGeom>
              <a:blipFill>
                <a:blip r:embed="rId8"/>
                <a:stretch>
                  <a:fillRect l="-2806" r="-510" b="-1176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616D345-2C73-0251-FA6B-7F663239B2C5}"/>
                  </a:ext>
                </a:extLst>
              </p:cNvPr>
              <p:cNvSpPr txBox="1"/>
              <p:nvPr/>
            </p:nvSpPr>
            <p:spPr>
              <a:xfrm>
                <a:off x="6317091" y="5235470"/>
                <a:ext cx="1719446" cy="31188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ko-KR" alt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o-KR" alt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sub>
                    </m:sSub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616D345-2C73-0251-FA6B-7F663239B2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7091" y="5235470"/>
                <a:ext cx="1719446" cy="311880"/>
              </a:xfrm>
              <a:prstGeom prst="rect">
                <a:avLst/>
              </a:prstGeom>
              <a:blipFill>
                <a:blip r:embed="rId9"/>
                <a:stretch>
                  <a:fillRect l="-2837" b="-1176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191098B-1C51-926D-369B-9D813D5654FA}"/>
                  </a:ext>
                </a:extLst>
              </p:cNvPr>
              <p:cNvSpPr txBox="1"/>
              <p:nvPr/>
            </p:nvSpPr>
            <p:spPr>
              <a:xfrm>
                <a:off x="6350204" y="5697798"/>
                <a:ext cx="2522615" cy="3023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ko-KR" alt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ko-KR" alt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o-KR" alt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sSub>
                          <m:sSub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sub>
                    </m:sSub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191098B-1C51-926D-369B-9D813D5654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204" y="5697798"/>
                <a:ext cx="2522615" cy="302327"/>
              </a:xfrm>
              <a:prstGeom prst="rect">
                <a:avLst/>
              </a:prstGeom>
              <a:blipFill>
                <a:blip r:embed="rId10"/>
                <a:stretch>
                  <a:fillRect l="-3140" r="-725" b="-1632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4E0967B7-88D8-538C-585E-35E9789AD2A8}"/>
              </a:ext>
            </a:extLst>
          </p:cNvPr>
          <p:cNvCxnSpPr>
            <a:cxnSpLocks/>
          </p:cNvCxnSpPr>
          <p:nvPr/>
        </p:nvCxnSpPr>
        <p:spPr>
          <a:xfrm>
            <a:off x="3995936" y="6093296"/>
            <a:ext cx="3600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원호 25">
            <a:extLst>
              <a:ext uri="{FF2B5EF4-FFF2-40B4-BE49-F238E27FC236}">
                <a16:creationId xmlns:a16="http://schemas.microsoft.com/office/drawing/2014/main" id="{73370E2C-BB43-E23C-1ACC-B669BFA93C98}"/>
              </a:ext>
            </a:extLst>
          </p:cNvPr>
          <p:cNvSpPr/>
          <p:nvPr/>
        </p:nvSpPr>
        <p:spPr>
          <a:xfrm rot="10800000">
            <a:off x="5724128" y="1652824"/>
            <a:ext cx="2232248" cy="956915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연결선: 구부러짐 16">
            <a:extLst>
              <a:ext uri="{FF2B5EF4-FFF2-40B4-BE49-F238E27FC236}">
                <a16:creationId xmlns:a16="http://schemas.microsoft.com/office/drawing/2014/main" id="{EE0C779B-FE1C-3142-EFA3-78A03C9539CF}"/>
              </a:ext>
            </a:extLst>
          </p:cNvPr>
          <p:cNvCxnSpPr>
            <a:cxnSpLocks/>
          </p:cNvCxnSpPr>
          <p:nvPr/>
        </p:nvCxnSpPr>
        <p:spPr>
          <a:xfrm rot="16200000" flipH="1">
            <a:off x="6864283" y="2778374"/>
            <a:ext cx="1779449" cy="1000461"/>
          </a:xfrm>
          <a:prstGeom prst="curved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원호 26">
            <a:extLst>
              <a:ext uri="{FF2B5EF4-FFF2-40B4-BE49-F238E27FC236}">
                <a16:creationId xmlns:a16="http://schemas.microsoft.com/office/drawing/2014/main" id="{AA139B9A-F299-9D68-F82D-269B45D8BD23}"/>
              </a:ext>
            </a:extLst>
          </p:cNvPr>
          <p:cNvSpPr/>
          <p:nvPr/>
        </p:nvSpPr>
        <p:spPr>
          <a:xfrm rot="10800000">
            <a:off x="7981662" y="4080164"/>
            <a:ext cx="368733" cy="451438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1285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id="{30014E21-6D85-36FC-05D1-DD3326E54C8D}"/>
              </a:ext>
            </a:extLst>
          </p:cNvPr>
          <p:cNvSpPr txBox="1">
            <a:spLocks/>
          </p:cNvSpPr>
          <p:nvPr/>
        </p:nvSpPr>
        <p:spPr bwMode="auto">
          <a:xfrm>
            <a:off x="398206" y="821536"/>
            <a:ext cx="5541945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Tensor meson magnetic moments </a:t>
            </a:r>
            <a:endParaRPr lang="ko-KR" altLang="en-US" sz="2400" dirty="0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1AF8EB6C-04BF-6E85-A01E-52D68D1066D7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Magnetic moment of high-spin mesons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내용 개체 틀 6">
            <a:extLst>
              <a:ext uri="{FF2B5EF4-FFF2-40B4-BE49-F238E27FC236}">
                <a16:creationId xmlns:a16="http://schemas.microsoft.com/office/drawing/2014/main" id="{08EF4ED4-9EE9-557E-9FC7-F6290D130AF8}"/>
              </a:ext>
            </a:extLst>
          </p:cNvPr>
          <p:cNvSpPr txBox="1">
            <a:spLocks/>
          </p:cNvSpPr>
          <p:nvPr/>
        </p:nvSpPr>
        <p:spPr>
          <a:xfrm>
            <a:off x="3959423" y="1272355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   </a:t>
            </a:r>
            <a:r>
              <a:rPr lang="en-US" altLang="ko-KR" sz="2000" dirty="0" err="1">
                <a:solidFill>
                  <a:schemeClr val="accent2">
                    <a:lumMod val="75000"/>
                  </a:schemeClr>
                </a:solidFill>
              </a:rPr>
              <a:t>Aliev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, JPG 37, 075008  2010</a:t>
            </a:r>
          </a:p>
          <a:p>
            <a:endParaRPr lang="en-US" altLang="ko-KR" sz="2000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2001B3CD-E3EB-C4E1-F2A2-EBE541B6B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8025" y="6194663"/>
            <a:ext cx="795784" cy="330681"/>
          </a:xfrm>
          <a:prstGeom prst="rect">
            <a:avLst/>
          </a:prstGeom>
        </p:spPr>
      </p:pic>
      <p:pic>
        <p:nvPicPr>
          <p:cNvPr id="13" name="내용 개체 틀 12" descr="테이블이(가) 표시된 사진&#10;&#10;자동 생성된 설명">
            <a:extLst>
              <a:ext uri="{FF2B5EF4-FFF2-40B4-BE49-F238E27FC236}">
                <a16:creationId xmlns:a16="http://schemas.microsoft.com/office/drawing/2014/main" id="{C745D666-7C99-D537-9D05-407C9AD92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25418" y="1340767"/>
            <a:ext cx="2394454" cy="2079783"/>
          </a:xfrm>
        </p:spPr>
      </p:pic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396E4D54-BEEF-FA08-92F6-71D684B90E2C}"/>
              </a:ext>
            </a:extLst>
          </p:cNvPr>
          <p:cNvCxnSpPr>
            <a:cxnSpLocks/>
          </p:cNvCxnSpPr>
          <p:nvPr/>
        </p:nvCxnSpPr>
        <p:spPr>
          <a:xfrm>
            <a:off x="971600" y="2564904"/>
            <a:ext cx="3600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제목 1">
            <a:extLst>
              <a:ext uri="{FF2B5EF4-FFF2-40B4-BE49-F238E27FC236}">
                <a16:creationId xmlns:a16="http://schemas.microsoft.com/office/drawing/2014/main" id="{134071B9-1BD4-7D04-447A-76C3114486C7}"/>
              </a:ext>
            </a:extLst>
          </p:cNvPr>
          <p:cNvSpPr txBox="1">
            <a:spLocks/>
          </p:cNvSpPr>
          <p:nvPr/>
        </p:nvSpPr>
        <p:spPr bwMode="auto">
          <a:xfrm>
            <a:off x="421704" y="3364903"/>
            <a:ext cx="7990219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vector and axial meson magnetic moments from LQCD </a:t>
            </a:r>
            <a:endParaRPr lang="ko-KR" altLang="en-US" sz="2400" dirty="0"/>
          </a:p>
        </p:txBody>
      </p:sp>
      <p:pic>
        <p:nvPicPr>
          <p:cNvPr id="18" name="그림 17" descr="테이블이(가) 표시된 사진&#10;&#10;자동 생성된 설명">
            <a:extLst>
              <a:ext uri="{FF2B5EF4-FFF2-40B4-BE49-F238E27FC236}">
                <a16:creationId xmlns:a16="http://schemas.microsoft.com/office/drawing/2014/main" id="{F0B059D8-6C3F-CBC0-6EEB-1ED163C4D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93396"/>
            <a:ext cx="9144000" cy="2391988"/>
          </a:xfrm>
          <a:prstGeom prst="rect">
            <a:avLst/>
          </a:prstGeom>
        </p:spPr>
      </p:pic>
      <p:sp>
        <p:nvSpPr>
          <p:cNvPr id="21" name="내용 개체 틀 6">
            <a:extLst>
              <a:ext uri="{FF2B5EF4-FFF2-40B4-BE49-F238E27FC236}">
                <a16:creationId xmlns:a16="http://schemas.microsoft.com/office/drawing/2014/main" id="{AD771698-561F-3F93-1766-8CCED7C6EFF2}"/>
              </a:ext>
            </a:extLst>
          </p:cNvPr>
          <p:cNvSpPr txBox="1">
            <a:spLocks/>
          </p:cNvSpPr>
          <p:nvPr/>
        </p:nvSpPr>
        <p:spPr>
          <a:xfrm>
            <a:off x="3959423" y="4104376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Lee, PRD 78, 094502   2008</a:t>
            </a:r>
          </a:p>
          <a:p>
            <a:endParaRPr lang="en-US" altLang="ko-KR" sz="2000" dirty="0"/>
          </a:p>
        </p:txBody>
      </p:sp>
      <p:sp>
        <p:nvSpPr>
          <p:cNvPr id="22" name="내용 개체 틀 6">
            <a:extLst>
              <a:ext uri="{FF2B5EF4-FFF2-40B4-BE49-F238E27FC236}">
                <a16:creationId xmlns:a16="http://schemas.microsoft.com/office/drawing/2014/main" id="{CE2205D6-D016-A183-BB15-38320BA04B05}"/>
              </a:ext>
            </a:extLst>
          </p:cNvPr>
          <p:cNvSpPr txBox="1">
            <a:spLocks/>
          </p:cNvSpPr>
          <p:nvPr/>
        </p:nvSpPr>
        <p:spPr>
          <a:xfrm>
            <a:off x="1025418" y="3744336"/>
            <a:ext cx="808308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   * For spin-1 meson EMFFs;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BG Yu, PLB 765, 221    2017</a:t>
            </a:r>
          </a:p>
          <a:p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4281397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18050A1-8E4E-508F-182C-0A721F227A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41381"/>
            <a:ext cx="4572000" cy="3316619"/>
          </a:xfr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p:sp>
        <p:nvSpPr>
          <p:cNvPr id="14" name="내용 개체 틀 6">
            <a:extLst>
              <a:ext uri="{FF2B5EF4-FFF2-40B4-BE49-F238E27FC236}">
                <a16:creationId xmlns:a16="http://schemas.microsoft.com/office/drawing/2014/main" id="{A7F3DDEF-9EB0-AA1B-A851-DE168D613874}"/>
              </a:ext>
            </a:extLst>
          </p:cNvPr>
          <p:cNvSpPr txBox="1">
            <a:spLocks/>
          </p:cNvSpPr>
          <p:nvPr/>
        </p:nvSpPr>
        <p:spPr>
          <a:xfrm>
            <a:off x="3945308" y="1001005"/>
            <a:ext cx="4731148" cy="2291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4">
                <a:extLst>
                  <a:ext uri="{FF2B5EF4-FFF2-40B4-BE49-F238E27FC236}">
                    <a16:creationId xmlns:a16="http://schemas.microsoft.com/office/drawing/2014/main" id="{C3545EE5-3AD3-8C15-25E6-DFFC496EFD17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2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32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ko-KR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3200" b="0" i="1" smtClean="0">
                        <a:latin typeface="Cambria Math" panose="02040503050406030204" pitchFamily="18" charset="0"/>
                      </a:rPr>
                      <m:t>𝑁</m:t>
                    </m:r>
                    <m:sSubSup>
                      <m:sSubSupPr>
                        <m:ctrlP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32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9" name="Rectangle 14">
                <a:extLst>
                  <a:ext uri="{FF2B5EF4-FFF2-40B4-BE49-F238E27FC236}">
                    <a16:creationId xmlns:a16="http://schemas.microsoft.com/office/drawing/2014/main" id="{C3545EE5-3AD3-8C15-25E6-DFFC496EFD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4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그림 19">
            <a:extLst>
              <a:ext uri="{FF2B5EF4-FFF2-40B4-BE49-F238E27FC236}">
                <a16:creationId xmlns:a16="http://schemas.microsoft.com/office/drawing/2014/main" id="{24BC0913-C17E-F00A-FECF-938A7C5926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378" y="3565546"/>
            <a:ext cx="4633621" cy="329245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5" name="내용 개체 틀 6">
                <a:extLst>
                  <a:ext uri="{FF2B5EF4-FFF2-40B4-BE49-F238E27FC236}">
                    <a16:creationId xmlns:a16="http://schemas.microsoft.com/office/drawing/2014/main" id="{0DCD68FC-16D9-2B82-BC5B-0E090EEE60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9918" y="1184669"/>
                <a:ext cx="8280920" cy="2028307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Experimental data (Eisenberg 69 and Condo 93 for</a:t>
                </a:r>
                <a:r>
                  <a:rPr lang="ko-KR" altLang="en-US" sz="200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ko-KR" sz="2000" dirty="0"/>
                  <a:t> and Benz 76 for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2000" dirty="0"/>
                  <a:t>  photoproductions). </a:t>
                </a:r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FF0000"/>
                    </a:solidFill>
                  </a:rPr>
                  <a:t>Pion </a:t>
                </a:r>
                <a:r>
                  <a:rPr lang="en-US" altLang="ko-KR" sz="2000" dirty="0" err="1">
                    <a:solidFill>
                      <a:srgbClr val="FF0000"/>
                    </a:solidFill>
                  </a:rPr>
                  <a:t>exch</a:t>
                </a:r>
                <a:r>
                  <a:rPr lang="en-US" altLang="ko-KR" sz="2000" dirty="0">
                    <a:solidFill>
                      <a:srgbClr val="FF0000"/>
                    </a:solidFill>
                  </a:rPr>
                  <a:t> dominance (OPE)</a:t>
                </a:r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Role of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2000" dirty="0"/>
                  <a:t> with magnetic moment </a:t>
                </a:r>
                <a:r>
                  <a:rPr lang="en-US" altLang="ko-KR" sz="2000" i="1" dirty="0"/>
                  <a:t>g</a:t>
                </a:r>
                <a:r>
                  <a:rPr lang="en-US" altLang="ko-KR" sz="2000" dirty="0"/>
                  <a:t>-factor </a:t>
                </a:r>
                <a14:m>
                  <m:oMath xmlns:m="http://schemas.openxmlformats.org/officeDocument/2006/math">
                    <m:r>
                      <a:rPr lang="en-US" altLang="ko-KR" sz="1800" i="1" dirty="0" smtClean="0">
                        <a:latin typeface="Cambria Math" panose="02040503050406030204" pitchFamily="18" charset="0"/>
                      </a:rPr>
                      <m:t>(2+0.28),</m:t>
                    </m:r>
                  </m:oMath>
                </a14:m>
                <a:endParaRPr lang="en-US" altLang="ko-KR" sz="1800" i="1" dirty="0"/>
              </a:p>
              <a:p>
                <a:pPr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</m:oMath>
                </a14:m>
                <a:r>
                  <a:rPr lang="en-US" altLang="ko-KR" sz="2000" dirty="0"/>
                  <a:t>  contribution next to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</m:sup>
                    </m:sSubSup>
                  </m:oMath>
                </a14:m>
                <a:endParaRPr lang="en-US" altLang="ko-KR" sz="2000" dirty="0"/>
              </a:p>
            </p:txBody>
          </p:sp>
        </mc:Choice>
        <mc:Fallback>
          <p:sp>
            <p:nvSpPr>
              <p:cNvPr id="25" name="내용 개체 틀 6">
                <a:extLst>
                  <a:ext uri="{FF2B5EF4-FFF2-40B4-BE49-F238E27FC236}">
                    <a16:creationId xmlns:a16="http://schemas.microsoft.com/office/drawing/2014/main" id="{0DCD68FC-16D9-2B82-BC5B-0E090EEE60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918" y="1184669"/>
                <a:ext cx="8280920" cy="2028307"/>
              </a:xfrm>
              <a:prstGeom prst="rect">
                <a:avLst/>
              </a:prstGeom>
              <a:blipFill>
                <a:blip r:embed="rId6"/>
                <a:stretch>
                  <a:fillRect l="-663" t="-150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1254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0" y="-27384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altLang="ko-KR" sz="3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GB" sz="36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3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altLang="ko-KR" sz="3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  <m: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altLang="ko-KR" sz="3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(</m:t>
                    </m:r>
                    <m:sSup>
                      <m:sSupPr>
                        <m:ctrlP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36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36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−+</m:t>
                        </m:r>
                      </m:sup>
                    </m:sSup>
                    <m:r>
                      <a:rPr lang="en-US" altLang="ko-KR" sz="36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36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en-US" sz="36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-27384"/>
                <a:ext cx="9143999" cy="720000"/>
              </a:xfrm>
              <a:prstGeom prst="rect">
                <a:avLst/>
              </a:prstGeom>
              <a:blipFill>
                <a:blip r:embed="rId4"/>
                <a:stretch>
                  <a:fillRect t="-8475" b="-254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제목 1">
                <a:extLst>
                  <a:ext uri="{FF2B5EF4-FFF2-40B4-BE49-F238E27FC236}">
                    <a16:creationId xmlns:a16="http://schemas.microsoft.com/office/drawing/2014/main" id="{938B8183-F942-A967-6CE0-AFCBAE8C3B3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55673" y="731505"/>
                <a:ext cx="8494274" cy="8792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342900" indent="-342900">
                  <a:buFont typeface="Wingdings" panose="05000000000000000000" pitchFamily="2" charset="2"/>
                  <a:buChar char="v"/>
                </a:pPr>
                <a:r>
                  <a:rPr lang="en-US" altLang="ko-KR" sz="2400" dirty="0">
                    <a:solidFill>
                      <a:schemeClr val="tx1"/>
                    </a:solidFill>
                  </a:rPr>
                  <a:t>Charged channel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4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o-KR" altLang="en-US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ko-KR" sz="2400" dirty="0">
                    <a:solidFill>
                      <a:srgbClr val="0000FF"/>
                    </a:solidFill>
                  </a:rPr>
                  <a:t> vs.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4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p>
                      <m:sSupPr>
                        <m:ctrlP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p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400" dirty="0">
                    <a:solidFill>
                      <a:schemeClr val="tx1"/>
                    </a:solidFill>
                  </a:rPr>
                  <a:t> with the same spin-parity. </a:t>
                </a:r>
                <a:endParaRPr lang="ko-KR" altLang="en-US" sz="2400" dirty="0">
                  <a:solidFill>
                    <a:schemeClr val="tx1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7" name="제목 1">
                <a:extLst>
                  <a:ext uri="{FF2B5EF4-FFF2-40B4-BE49-F238E27FC236}">
                    <a16:creationId xmlns:a16="http://schemas.microsoft.com/office/drawing/2014/main" id="{938B8183-F942-A967-6CE0-AFCBAE8C3B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5673" y="731505"/>
                <a:ext cx="8494274" cy="879272"/>
              </a:xfrm>
              <a:prstGeom prst="rect">
                <a:avLst/>
              </a:prstGeom>
              <a:blipFill>
                <a:blip r:embed="rId5"/>
                <a:stretch>
                  <a:fillRect l="-1005" t="-2083" b="-1319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007A932-38F0-2B1D-2DE7-9ABBDC21845C}"/>
                  </a:ext>
                </a:extLst>
              </p:cNvPr>
              <p:cNvSpPr txBox="1"/>
              <p:nvPr/>
            </p:nvSpPr>
            <p:spPr>
              <a:xfrm>
                <a:off x="787644" y="1649666"/>
                <a:ext cx="2965235" cy="41287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  <m:d>
                        <m:dPr>
                          <m:begChr m:val="["/>
                          <m:endChr m:val="]"/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ko-KR" altLang="en-US" sz="2400" i="1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altLang="ko-KR" sz="2400" i="1">
                              <a:latin typeface="Cambria Math" panose="02040503050406030204" pitchFamily="18" charset="0"/>
                            </a:rPr>
                            <m:t>(140)+</m:t>
                          </m:r>
                          <m:sSub>
                            <m:sSubPr>
                              <m:ctrlPr>
                                <a:rPr lang="en-US" altLang="ko-KR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o-KR" altLang="en-US" sz="2400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007A932-38F0-2B1D-2DE7-9ABBDC2184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644" y="1649666"/>
                <a:ext cx="2965235" cy="41287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E99EA48-34A7-5ED6-A5D3-404B3C233F38}"/>
                  </a:ext>
                </a:extLst>
              </p:cNvPr>
              <p:cNvSpPr txBox="1"/>
              <p:nvPr/>
            </p:nvSpPr>
            <p:spPr>
              <a:xfrm>
                <a:off x="821907" y="2207092"/>
                <a:ext cx="7794250" cy="56566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ko-KR" altLang="en-US" sz="2400" i="1">
                            <a:latin typeface="Cambria Math" panose="02040503050406030204" pitchFamily="18" charset="0"/>
                          </a:rPr>
                          <m:t>𝜋</m:t>
                        </m:r>
                      </m:sub>
                    </m:sSub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ko-KR" altLang="en-US" sz="2400" b="0" i="1" smtClean="0">
                                <a:latin typeface="Cambria Math" panose="02040503050406030204" pitchFamily="18" charset="0"/>
                              </a:rPr>
                              <m:t>𝛾𝜋</m:t>
                            </m:r>
                            <m:sSub>
                              <m:sSubPr>
                                <m:ctrlP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ko-KR" altLang="en-US" sz="2400" b="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e>
                              <m:sub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sSup>
                      <m:s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𝜀</m:t>
                        </m:r>
                      </m:e>
                      <m:sup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𝜇𝜈𝛼𝛽</m:t>
                        </m:r>
                      </m:sup>
                    </m:sSup>
                    <m:sSub>
                      <m:sSub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</m:sSub>
                    <m:sSubSup>
                      <m:sSub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𝜁</m:t>
                        </m:r>
                      </m:e>
                      <m:sub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  <m:sup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sSub>
                      <m:sSub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sub>
                    </m:sSub>
                    <m:acc>
                      <m:accPr>
                        <m:chr m:val="̅"/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en-US" altLang="ko-KR" sz="2400" i="1" dirty="0"/>
                  <a:t> i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400" i="1">
                            <a:latin typeface="Cambria Math" panose="02040503050406030204" pitchFamily="18" charset="0"/>
                          </a:rPr>
                          <m:t>𝜋</m:t>
                        </m:r>
                        <m:r>
                          <a:rPr lang="en-US" altLang="ko-KR" sz="2400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</m:sSub>
                    <m:sSub>
                      <m:sSubPr>
                        <m:ctrlPr>
                          <a:rPr lang="en-US" altLang="ko-KR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400" i="1" smtClean="0"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  <m:sub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𝑢</m:t>
                    </m:r>
                    <m:sSup>
                      <m:s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2400" b="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</m:e>
                          <m:sub>
                            <m:r>
                              <a:rPr lang="ko-KR" altLang="en-US" sz="2400" b="0" i="1" smtClean="0">
                                <a:latin typeface="Cambria Math" panose="02040503050406030204" pitchFamily="18" charset="0"/>
                              </a:rPr>
                              <m:t>𝜋</m:t>
                            </m:r>
                          </m:sub>
                        </m:sSub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sSup>
                      <m:s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sup>
                    </m:sSup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8E99EA48-34A7-5ED6-A5D3-404B3C233F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907" y="2207092"/>
                <a:ext cx="7794250" cy="565668"/>
              </a:xfrm>
              <a:prstGeom prst="rect">
                <a:avLst/>
              </a:prstGeom>
              <a:blipFill>
                <a:blip r:embed="rId7"/>
                <a:stretch>
                  <a:fillRect t="-3226" b="-1075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그림 16">
            <a:extLst>
              <a:ext uri="{FF2B5EF4-FFF2-40B4-BE49-F238E27FC236}">
                <a16:creationId xmlns:a16="http://schemas.microsoft.com/office/drawing/2014/main" id="{58D659E4-EFDB-D885-399A-83DBA3DEA3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95936" y="3302546"/>
            <a:ext cx="5076055" cy="3544917"/>
          </a:xfrm>
          <a:prstGeom prst="rect">
            <a:avLst/>
          </a:prstGeom>
        </p:spPr>
      </p:pic>
      <p:cxnSp>
        <p:nvCxnSpPr>
          <p:cNvPr id="18" name="연결선: 구부러짐 17">
            <a:extLst>
              <a:ext uri="{FF2B5EF4-FFF2-40B4-BE49-F238E27FC236}">
                <a16:creationId xmlns:a16="http://schemas.microsoft.com/office/drawing/2014/main" id="{A406C077-4DD7-5C4F-B6E1-3F8FE2AF8B5D}"/>
              </a:ext>
            </a:extLst>
          </p:cNvPr>
          <p:cNvCxnSpPr>
            <a:cxnSpLocks/>
          </p:cNvCxnSpPr>
          <p:nvPr/>
        </p:nvCxnSpPr>
        <p:spPr>
          <a:xfrm>
            <a:off x="2534939" y="2432959"/>
            <a:ext cx="3456384" cy="2787446"/>
          </a:xfrm>
          <a:prstGeom prst="curvedConnector3">
            <a:avLst>
              <a:gd name="adj1" fmla="val 24682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38C5512-5355-6A96-B276-C0B08D428132}"/>
                  </a:ext>
                </a:extLst>
              </p:cNvPr>
              <p:cNvSpPr txBox="1"/>
              <p:nvPr/>
            </p:nvSpPr>
            <p:spPr>
              <a:xfrm>
                <a:off x="60393" y="3169985"/>
                <a:ext cx="3923927" cy="34778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0000FF"/>
                    </a:solidFill>
                  </a:rPr>
                  <a:t>Pion </a:t>
                </a:r>
                <a:r>
                  <a:rPr lang="en-US" altLang="ko-KR" sz="2000" dirty="0" err="1">
                    <a:solidFill>
                      <a:srgbClr val="0000FF"/>
                    </a:solidFill>
                  </a:rPr>
                  <a:t>exch</a:t>
                </a:r>
                <a:r>
                  <a:rPr lang="en-US" altLang="ko-KR" sz="2000" dirty="0">
                    <a:solidFill>
                      <a:srgbClr val="0000FF"/>
                    </a:solidFill>
                  </a:rPr>
                  <a:t> dominance (OPE)</a:t>
                </a:r>
              </a:p>
              <a:p>
                <a:r>
                  <a:rPr lang="en-US" altLang="ko-KR" sz="2000" dirty="0">
                    <a:highlight>
                      <a:srgbClr val="FFFF00"/>
                    </a:highlight>
                  </a:rPr>
                  <a:t> </a:t>
                </a:r>
              </a:p>
              <a:p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r>
                  <a:rPr lang="en-US" altLang="ko-KR" sz="2000" dirty="0">
                    <a:ea typeface="굴림" panose="020B0600000101010101" pitchFamily="50" charset="-127"/>
                  </a:rPr>
                  <a:t>  </a:t>
                </a:r>
                <a:endParaRPr lang="en-US" altLang="ko-KR" sz="2000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00B050"/>
                    </a:solidFill>
                  </a:rPr>
                  <a:t>Same reaction mechanism </a:t>
                </a:r>
                <a:r>
                  <a:rPr lang="en-US" altLang="ko-KR" sz="2000" dirty="0"/>
                  <a:t>different coupling strength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endParaRPr lang="en-US" altLang="ko-KR" sz="2000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Different decay: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𝜌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𝜋𝜋</m:t>
                    </m:r>
                  </m:oMath>
                </a14:m>
                <a:endParaRPr lang="en-US" altLang="ko-KR" sz="2000" dirty="0"/>
              </a:p>
              <a:p>
                <a:r>
                  <a:rPr lang="en-US" altLang="ko-KR" sz="2000" dirty="0"/>
                  <a:t>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𝜌𝜋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</m:t>
                    </m:r>
                  </m:oMath>
                </a14:m>
                <a:endParaRPr lang="en-US" altLang="ko-KR" sz="2000" dirty="0"/>
              </a:p>
              <a:p>
                <a:r>
                  <a:rPr lang="en-US" altLang="ko-KR" sz="2000" dirty="0">
                    <a:ea typeface="Cambria Math" panose="02040503050406030204" pitchFamily="18" charset="0"/>
                  </a:rPr>
                  <a:t>                                        </a:t>
                </a:r>
                <a14:m>
                  <m:oMath xmlns:m="http://schemas.openxmlformats.org/officeDocument/2006/math"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𝜂𝜋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→4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38C5512-5355-6A96-B276-C0B08D4281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93" y="3169985"/>
                <a:ext cx="3923927" cy="3477875"/>
              </a:xfrm>
              <a:prstGeom prst="rect">
                <a:avLst/>
              </a:prstGeom>
              <a:blipFill>
                <a:blip r:embed="rId9"/>
                <a:stretch>
                  <a:fillRect l="-1398" t="-8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7953839-FA85-861B-8FD8-B440F5A1E5E9}"/>
                  </a:ext>
                </a:extLst>
              </p:cNvPr>
              <p:cNvSpPr txBox="1"/>
              <p:nvPr/>
            </p:nvSpPr>
            <p:spPr>
              <a:xfrm>
                <a:off x="697649" y="4119717"/>
                <a:ext cx="2506199" cy="31739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,   </m:t>
                          </m:r>
                          <m:sSub>
                            <m:sSub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=0.9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7953839-FA85-861B-8FD8-B440F5A1E5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649" y="4119717"/>
                <a:ext cx="2506199" cy="317395"/>
              </a:xfrm>
              <a:prstGeom prst="rect">
                <a:avLst/>
              </a:prstGeom>
              <a:blipFill>
                <a:blip r:embed="rId10"/>
                <a:stretch>
                  <a:fillRect r="-728" b="-173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>
            <a:extLst>
              <a:ext uri="{FF2B5EF4-FFF2-40B4-BE49-F238E27FC236}">
                <a16:creationId xmlns:a16="http://schemas.microsoft.com/office/drawing/2014/main" id="{E66DF550-B3DF-D57B-B77B-E168D4833602}"/>
              </a:ext>
            </a:extLst>
          </p:cNvPr>
          <p:cNvSpPr txBox="1"/>
          <p:nvPr/>
        </p:nvSpPr>
        <p:spPr>
          <a:xfrm>
            <a:off x="4402260" y="264547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                                     Barber</a:t>
            </a:r>
            <a:r>
              <a:rPr lang="en-US" altLang="ko-KR" sz="1800" dirty="0">
                <a:solidFill>
                  <a:schemeClr val="accent2">
                    <a:lumMod val="75000"/>
                  </a:schemeClr>
                </a:solidFill>
              </a:rPr>
              <a:t>, ZPC 2, 1 (1979) </a:t>
            </a:r>
            <a:endParaRPr lang="ko-KR" alt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094B394-88FB-7B2B-7ED2-473765C057A6}"/>
              </a:ext>
            </a:extLst>
          </p:cNvPr>
          <p:cNvSpPr txBox="1"/>
          <p:nvPr/>
        </p:nvSpPr>
        <p:spPr>
          <a:xfrm>
            <a:off x="4402260" y="298141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                                     BG Yu</a:t>
            </a:r>
            <a:r>
              <a:rPr lang="en-US" altLang="ko-KR" sz="1800" dirty="0">
                <a:solidFill>
                  <a:schemeClr val="accent2">
                    <a:lumMod val="75000"/>
                  </a:schemeClr>
                </a:solidFill>
              </a:rPr>
              <a:t>, PLB 765, 221 2017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0708D90-78D3-3269-F9CF-66D1C5DA5630}"/>
                  </a:ext>
                </a:extLst>
              </p:cNvPr>
              <p:cNvSpPr txBox="1"/>
              <p:nvPr/>
            </p:nvSpPr>
            <p:spPr>
              <a:xfrm>
                <a:off x="683568" y="3684562"/>
                <a:ext cx="182691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=0.7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0708D90-78D3-3269-F9CF-66D1C5DA56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3684562"/>
                <a:ext cx="1826910" cy="276999"/>
              </a:xfrm>
              <a:prstGeom prst="rect">
                <a:avLst/>
              </a:prstGeom>
              <a:blipFill>
                <a:blip r:embed="rId11"/>
                <a:stretch>
                  <a:fillRect l="-1333" t="-4348" b="-1087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728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p:sp>
        <p:nvSpPr>
          <p:cNvPr id="14" name="내용 개체 틀 6">
            <a:extLst>
              <a:ext uri="{FF2B5EF4-FFF2-40B4-BE49-F238E27FC236}">
                <a16:creationId xmlns:a16="http://schemas.microsoft.com/office/drawing/2014/main" id="{A7F3DDEF-9EB0-AA1B-A851-DE168D613874}"/>
              </a:ext>
            </a:extLst>
          </p:cNvPr>
          <p:cNvSpPr txBox="1">
            <a:spLocks/>
          </p:cNvSpPr>
          <p:nvPr/>
        </p:nvSpPr>
        <p:spPr>
          <a:xfrm>
            <a:off x="3945308" y="1001005"/>
            <a:ext cx="4731148" cy="2291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2000" dirty="0"/>
          </a:p>
        </p:txBody>
      </p:sp>
      <p:pic>
        <p:nvPicPr>
          <p:cNvPr id="15" name="Picture 10">
            <a:extLst>
              <a:ext uri="{FF2B5EF4-FFF2-40B4-BE49-F238E27FC236}">
                <a16:creationId xmlns:a16="http://schemas.microsoft.com/office/drawing/2014/main" id="{C3AF4F46-8CA8-0616-BA43-DF5E7060B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307" y="645566"/>
            <a:ext cx="4923197" cy="39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4">
                <a:extLst>
                  <a:ext uri="{FF2B5EF4-FFF2-40B4-BE49-F238E27FC236}">
                    <a16:creationId xmlns:a16="http://schemas.microsoft.com/office/drawing/2014/main" id="{C3545EE5-3AD3-8C15-25E6-DFFC496EFD17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6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36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o-KR" altLang="en-US" sz="36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GB" sz="36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vs. </a:t>
                </a:r>
                <a14:m>
                  <m:oMath xmlns:m="http://schemas.openxmlformats.org/officeDocument/2006/math">
                    <m:r>
                      <a:rPr lang="ko-KR" altLang="en-US" sz="3600" i="1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36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3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600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19" name="Rectangle 14">
                <a:extLst>
                  <a:ext uri="{FF2B5EF4-FFF2-40B4-BE49-F238E27FC236}">
                    <a16:creationId xmlns:a16="http://schemas.microsoft.com/office/drawing/2014/main" id="{C3545EE5-3AD3-8C15-25E6-DFFC496EFD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4"/>
                <a:stretch>
                  <a:fillRect t="-9322" b="-254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 Box 28">
            <a:extLst>
              <a:ext uri="{FF2B5EF4-FFF2-40B4-BE49-F238E27FC236}">
                <a16:creationId xmlns:a16="http://schemas.microsoft.com/office/drawing/2014/main" id="{E02BEB6A-7B61-512B-C157-8CB1F1203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7494" y="868650"/>
            <a:ext cx="38010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ko-KR" sz="2000" i="0" dirty="0">
                <a:solidFill>
                  <a:schemeClr val="accent2"/>
                </a:solidFill>
                <a:ea typeface="굴림" panose="020B0600000101010101" pitchFamily="50" charset="-127"/>
              </a:rPr>
              <a:t>        </a:t>
            </a:r>
            <a:r>
              <a:rPr lang="en-US" altLang="ko-KR" sz="2000" i="0" dirty="0" err="1">
                <a:solidFill>
                  <a:schemeClr val="accent2"/>
                </a:solidFill>
                <a:ea typeface="굴림" panose="020B0600000101010101" pitchFamily="50" charset="-127"/>
              </a:rPr>
              <a:t>Szczepaniak</a:t>
            </a:r>
            <a:r>
              <a:rPr lang="en-US" altLang="ko-KR" sz="2000" i="0" dirty="0">
                <a:solidFill>
                  <a:schemeClr val="accent2"/>
                </a:solidFill>
                <a:ea typeface="굴림" panose="020B0600000101010101" pitchFamily="50" charset="-127"/>
              </a:rPr>
              <a:t>. PLB 516, 72 2001</a:t>
            </a:r>
          </a:p>
        </p:txBody>
      </p:sp>
      <p:pic>
        <p:nvPicPr>
          <p:cNvPr id="31" name="Picture 6">
            <a:extLst>
              <a:ext uri="{FF2B5EF4-FFF2-40B4-BE49-F238E27FC236}">
                <a16:creationId xmlns:a16="http://schemas.microsoft.com/office/drawing/2014/main" id="{138F4CA2-D946-2DC0-6857-68A294E7B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979" y="1122105"/>
            <a:ext cx="2666925" cy="2184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0" name="연결선: 구부러짐 39">
            <a:extLst>
              <a:ext uri="{FF2B5EF4-FFF2-40B4-BE49-F238E27FC236}">
                <a16:creationId xmlns:a16="http://schemas.microsoft.com/office/drawing/2014/main" id="{AA82F575-E0B8-794F-F564-2076F98DDD7C}"/>
              </a:ext>
            </a:extLst>
          </p:cNvPr>
          <p:cNvCxnSpPr>
            <a:cxnSpLocks/>
            <a:stCxn id="28" idx="3"/>
          </p:cNvCxnSpPr>
          <p:nvPr/>
        </p:nvCxnSpPr>
        <p:spPr>
          <a:xfrm>
            <a:off x="2895747" y="928656"/>
            <a:ext cx="2108301" cy="2068296"/>
          </a:xfrm>
          <a:prstGeom prst="curvedConnector3">
            <a:avLst>
              <a:gd name="adj1" fmla="val 50000"/>
            </a:avLst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연결선: 구부러짐 48">
            <a:extLst>
              <a:ext uri="{FF2B5EF4-FFF2-40B4-BE49-F238E27FC236}">
                <a16:creationId xmlns:a16="http://schemas.microsoft.com/office/drawing/2014/main" id="{17AA93A6-1C19-8788-6222-609E177CC12B}"/>
              </a:ext>
            </a:extLst>
          </p:cNvPr>
          <p:cNvCxnSpPr>
            <a:cxnSpLocks/>
          </p:cNvCxnSpPr>
          <p:nvPr/>
        </p:nvCxnSpPr>
        <p:spPr>
          <a:xfrm rot="16200000" flipV="1">
            <a:off x="4942102" y="4008336"/>
            <a:ext cx="842095" cy="117095"/>
          </a:xfrm>
          <a:prstGeom prst="curvedConnector3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1B512C41-FA92-F5DC-6342-073E1A88B72A}"/>
                  </a:ext>
                </a:extLst>
              </p:cNvPr>
              <p:cNvSpPr txBox="1"/>
              <p:nvPr/>
            </p:nvSpPr>
            <p:spPr>
              <a:xfrm>
                <a:off x="2120591" y="1279793"/>
                <a:ext cx="29116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1B512C41-FA92-F5DC-6342-073E1A88B7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591" y="1279793"/>
                <a:ext cx="291169" cy="276999"/>
              </a:xfrm>
              <a:prstGeom prst="rect">
                <a:avLst/>
              </a:prstGeom>
              <a:blipFill>
                <a:blip r:embed="rId9"/>
                <a:stretch>
                  <a:fillRect l="-12500" r="-6250" b="-1555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 Box 28">
            <a:extLst>
              <a:ext uri="{FF2B5EF4-FFF2-40B4-BE49-F238E27FC236}">
                <a16:creationId xmlns:a16="http://schemas.microsoft.com/office/drawing/2014/main" id="{7BC403F1-D264-F032-BB83-68869C7E1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1680" y="1970837"/>
            <a:ext cx="63031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 altLang="ko-KR" sz="1400" dirty="0">
              <a:latin typeface="Cambria Math" panose="02040503050406030204" pitchFamily="18" charset="0"/>
              <a:ea typeface="굴림" panose="020B0600000101010101" pitchFamily="50" charset="-127"/>
            </a:endParaRPr>
          </a:p>
          <a:p>
            <a:r>
              <a:rPr lang="en-US" altLang="ko-KR" sz="1400" b="1" dirty="0">
                <a:latin typeface="Cambria Math" panose="02040503050406030204" pitchFamily="18" charset="0"/>
                <a:ea typeface="굴림" panose="020B0600000101010101" pitchFamily="50" charset="-127"/>
              </a:rPr>
              <a:t>OPE</a:t>
            </a:r>
          </a:p>
          <a:p>
            <a:endParaRPr lang="en-US" altLang="ko-KR" sz="1400" dirty="0">
              <a:latin typeface="Cambria Math" panose="02040503050406030204" pitchFamily="18" charset="0"/>
              <a:ea typeface="굴림" panose="020B0600000101010101" pitchFamily="50" charset="-127"/>
            </a:endParaRPr>
          </a:p>
          <a:p>
            <a:endParaRPr lang="en-US" altLang="ko-KR" sz="1400" b="1" i="0" dirty="0">
              <a:latin typeface="Helvetica" panose="020B0604020202020204" pitchFamily="34" charset="0"/>
              <a:ea typeface="굴림" panose="020B0600000101010101" pitchFamily="50" charset="-127"/>
            </a:endParaRPr>
          </a:p>
        </p:txBody>
      </p:sp>
      <p:pic>
        <p:nvPicPr>
          <p:cNvPr id="68" name="그림 67">
            <a:extLst>
              <a:ext uri="{FF2B5EF4-FFF2-40B4-BE49-F238E27FC236}">
                <a16:creationId xmlns:a16="http://schemas.microsoft.com/office/drawing/2014/main" id="{2A733476-DADA-D30C-A47D-368F32B06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986846">
            <a:off x="1904116" y="2009864"/>
            <a:ext cx="845865" cy="351492"/>
          </a:xfrm>
          <a:prstGeom prst="rect">
            <a:avLst/>
          </a:prstGeom>
        </p:spPr>
      </p:pic>
      <p:cxnSp>
        <p:nvCxnSpPr>
          <p:cNvPr id="70" name="직선 연결선 69">
            <a:extLst>
              <a:ext uri="{FF2B5EF4-FFF2-40B4-BE49-F238E27FC236}">
                <a16:creationId xmlns:a16="http://schemas.microsoft.com/office/drawing/2014/main" id="{37963B90-C1F7-6399-9F8D-674DC78AA101}"/>
              </a:ext>
            </a:extLst>
          </p:cNvPr>
          <p:cNvCxnSpPr>
            <a:cxnSpLocks/>
          </p:cNvCxnSpPr>
          <p:nvPr/>
        </p:nvCxnSpPr>
        <p:spPr>
          <a:xfrm>
            <a:off x="2339752" y="1763490"/>
            <a:ext cx="22345" cy="860132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165CD38A-BB2F-22EA-E5BB-3A058900210D}"/>
                  </a:ext>
                </a:extLst>
              </p:cNvPr>
              <p:cNvSpPr txBox="1"/>
              <p:nvPr/>
            </p:nvSpPr>
            <p:spPr>
              <a:xfrm>
                <a:off x="2412276" y="2132856"/>
                <a:ext cx="78784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00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ko-KR" sz="2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o-KR" altLang="en-US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b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165CD38A-BB2F-22EA-E5BB-3A05890021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2276" y="2132856"/>
                <a:ext cx="787844" cy="307777"/>
              </a:xfrm>
              <a:prstGeom prst="rect">
                <a:avLst/>
              </a:prstGeom>
              <a:blipFill>
                <a:blip r:embed="rId12"/>
                <a:stretch>
                  <a:fillRect l="-4651" r="-3101" b="-16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6" name="연결선: 구부러짐 85">
            <a:extLst>
              <a:ext uri="{FF2B5EF4-FFF2-40B4-BE49-F238E27FC236}">
                <a16:creationId xmlns:a16="http://schemas.microsoft.com/office/drawing/2014/main" id="{9372ACFB-1136-B66F-432D-DECC52DAECF7}"/>
              </a:ext>
            </a:extLst>
          </p:cNvPr>
          <p:cNvCxnSpPr>
            <a:cxnSpLocks/>
          </p:cNvCxnSpPr>
          <p:nvPr/>
        </p:nvCxnSpPr>
        <p:spPr>
          <a:xfrm rot="5400000">
            <a:off x="4974045" y="2188858"/>
            <a:ext cx="1380583" cy="1071160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연결선: 구부러짐 88">
            <a:extLst>
              <a:ext uri="{FF2B5EF4-FFF2-40B4-BE49-F238E27FC236}">
                <a16:creationId xmlns:a16="http://schemas.microsoft.com/office/drawing/2014/main" id="{DA2B8964-C4DA-F589-428B-1040FC8B0CE5}"/>
              </a:ext>
            </a:extLst>
          </p:cNvPr>
          <p:cNvCxnSpPr>
            <a:cxnSpLocks/>
          </p:cNvCxnSpPr>
          <p:nvPr/>
        </p:nvCxnSpPr>
        <p:spPr>
          <a:xfrm rot="5400000">
            <a:off x="4870610" y="2098689"/>
            <a:ext cx="1314147" cy="770411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A2B1963B-3427-D62C-A1BC-9540FECCE569}"/>
                  </a:ext>
                </a:extLst>
              </p:cNvPr>
              <p:cNvSpPr txBox="1"/>
              <p:nvPr/>
            </p:nvSpPr>
            <p:spPr>
              <a:xfrm>
                <a:off x="5940152" y="1689656"/>
                <a:ext cx="1190390" cy="2991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𝛾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en-US" altLang="ko-KR" b="0" i="0" smtClean="0">
                          <a:latin typeface="Cambria Math" panose="02040503050406030204" pitchFamily="18" charset="0"/>
                        </a:rPr>
                        <m:t>GeV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A2B1963B-3427-D62C-A1BC-9540FECCE5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689656"/>
                <a:ext cx="1190390" cy="299184"/>
              </a:xfrm>
              <a:prstGeom prst="rect">
                <a:avLst/>
              </a:prstGeom>
              <a:blipFill>
                <a:blip r:embed="rId13"/>
                <a:stretch>
                  <a:fillRect l="-3061" r="-3571" b="-204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내용 개체 틀 6">
            <a:extLst>
              <a:ext uri="{FF2B5EF4-FFF2-40B4-BE49-F238E27FC236}">
                <a16:creationId xmlns:a16="http://schemas.microsoft.com/office/drawing/2014/main" id="{7AE79313-36B3-E129-4BC2-2C37C80D5646}"/>
              </a:ext>
            </a:extLst>
          </p:cNvPr>
          <p:cNvSpPr txBox="1">
            <a:spLocks/>
          </p:cNvSpPr>
          <p:nvPr/>
        </p:nvSpPr>
        <p:spPr>
          <a:xfrm>
            <a:off x="3923928" y="1196542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Eisenberg, PRL 23, 1322 1969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DF3E896-13DA-785F-D0C0-7EA2F9DA456E}"/>
                  </a:ext>
                </a:extLst>
              </p:cNvPr>
              <p:cNvSpPr txBox="1"/>
              <p:nvPr/>
            </p:nvSpPr>
            <p:spPr>
              <a:xfrm>
                <a:off x="689950" y="772876"/>
                <a:ext cx="2205797" cy="3115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000" b="1" i="1" smtClean="0">
                          <a:latin typeface="Cambria Math" panose="02040503050406030204" pitchFamily="18" charset="0"/>
                        </a:rPr>
                        <m:t>𝜸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𝒏</m:t>
                      </m:r>
                      <m:sSubSup>
                        <m:sSubSupPr>
                          <m:ctrlP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</m:t>
                          </m:r>
                        </m:e>
                        <m:sub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</m:sup>
                      </m:sSubSup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𝒏</m:t>
                      </m:r>
                      <m:r>
                        <a:rPr lang="ko-KR" altLang="en-US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sSup>
                        <m:sSupPr>
                          <m:ctrlP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ko-KR" altLang="en-US" sz="2000" b="1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DF3E896-13DA-785F-D0C0-7EA2F9DA45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950" y="772876"/>
                <a:ext cx="2205797" cy="311560"/>
              </a:xfrm>
              <a:prstGeom prst="rect">
                <a:avLst/>
              </a:prstGeom>
              <a:blipFill>
                <a:blip r:embed="rId15"/>
                <a:stretch>
                  <a:fillRect l="-2486" r="-829" b="-254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AA69D62-9494-407C-B675-3A9909B52D8E}"/>
                  </a:ext>
                </a:extLst>
              </p:cNvPr>
              <p:cNvSpPr txBox="1"/>
              <p:nvPr/>
            </p:nvSpPr>
            <p:spPr>
              <a:xfrm>
                <a:off x="5322439" y="4448145"/>
                <a:ext cx="2223429" cy="3115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000" b="1" i="1" smtClean="0">
                          <a:latin typeface="Cambria Math" panose="02040503050406030204" pitchFamily="18" charset="0"/>
                        </a:rPr>
                        <m:t>𝜸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𝒏</m:t>
                      </m:r>
                      <m:sSubSup>
                        <m:sSubSupPr>
                          <m:ctrlP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ko-KR" altLang="en-US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</m:e>
                        <m:sub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</m:sup>
                      </m:sSubSup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altLang="ko-KR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𝒏</m:t>
                      </m:r>
                      <m:r>
                        <a:rPr lang="ko-KR" altLang="en-US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sSup>
                        <m:sSupPr>
                          <m:ctrlP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en-US" altLang="ko-KR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ko-KR" altLang="en-US" sz="2000" b="1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AA69D62-9494-407C-B675-3A9909B52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2439" y="4448145"/>
                <a:ext cx="2223429" cy="311560"/>
              </a:xfrm>
              <a:prstGeom prst="rect">
                <a:avLst/>
              </a:prstGeom>
              <a:blipFill>
                <a:blip r:embed="rId16"/>
                <a:stretch>
                  <a:fillRect l="-2466" r="-548" b="-254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086992F7-EEA6-ED47-C39B-D85629EDA2F7}"/>
                  </a:ext>
                </a:extLst>
              </p:cNvPr>
              <p:cNvSpPr txBox="1"/>
              <p:nvPr/>
            </p:nvSpPr>
            <p:spPr>
              <a:xfrm>
                <a:off x="2411760" y="1639833"/>
                <a:ext cx="66992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altLang="ko-KR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altLang="ko-KR" b="0" i="1" dirty="0" smtClean="0">
                              <a:latin typeface="Cambria Math" panose="02040503050406030204" pitchFamily="18" charset="0"/>
                            </a:rPr>
                            <m:t>++</m:t>
                          </m:r>
                        </m:sup>
                      </m:sSup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086992F7-EEA6-ED47-C39B-D85629EDA2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1639833"/>
                <a:ext cx="669927" cy="276999"/>
              </a:xfrm>
              <a:prstGeom prst="rect">
                <a:avLst/>
              </a:prstGeom>
              <a:blipFill>
                <a:blip r:embed="rId17"/>
                <a:stretch>
                  <a:fillRect l="-4545" r="-2727" b="-1777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>
            <a:extLst>
              <a:ext uri="{FF2B5EF4-FFF2-40B4-BE49-F238E27FC236}">
                <a16:creationId xmlns:a16="http://schemas.microsoft.com/office/drawing/2014/main" id="{C6650CBE-250C-4F09-84EC-2520A0C86CD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1846" y="3458359"/>
            <a:ext cx="4684170" cy="33371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 Box 28">
                <a:extLst>
                  <a:ext uri="{FF2B5EF4-FFF2-40B4-BE49-F238E27FC236}">
                    <a16:creationId xmlns:a16="http://schemas.microsoft.com/office/drawing/2014/main" id="{5925BABC-916C-F234-56B5-FA13BBAFA6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74441" y="4929570"/>
                <a:ext cx="2266232" cy="1268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𝑔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𝑁𝑁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(1)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=1.4</m:t>
                      </m:r>
                    </m:oMath>
                  </m:oMathPara>
                </a14:m>
                <a:endParaRPr lang="en-US" altLang="ko-KR" i="0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𝑔</m:t>
                          </m:r>
                        </m:e>
                        <m:sub>
                          <m:r>
                            <a:rPr lang="ko-KR" altLang="en-US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𝛾𝜋</m:t>
                          </m:r>
                          <m:sSub>
                            <m:sSub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=0.276</m:t>
                      </m:r>
                    </m:oMath>
                  </m:oMathPara>
                </a14:m>
                <a:endParaRPr lang="en-US" altLang="ko-KR" dirty="0">
                  <a:latin typeface="Helvetica" panose="020B0604020202020204" pitchFamily="34" charset="0"/>
                  <a:ea typeface="굴림" panose="020B0600000101010101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𝑔</m:t>
                          </m:r>
                        </m:e>
                        <m:sub>
                          <m:r>
                            <a:rPr lang="ko-KR" altLang="en-US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𝑁𝑁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=13.4</m:t>
                      </m:r>
                    </m:oMath>
                  </m:oMathPara>
                </a14:m>
                <a:endParaRPr lang="en-US" altLang="ko-KR" dirty="0">
                  <a:latin typeface="Helvetica" panose="020B0604020202020204" pitchFamily="34" charset="0"/>
                  <a:ea typeface="굴림" panose="020B0600000101010101" pitchFamily="50" charset="-127"/>
                </a:endParaRPr>
              </a:p>
              <a:p>
                <a:endParaRPr lang="en-US" altLang="ko-KR" sz="1400" b="1" i="0" dirty="0">
                  <a:latin typeface="Helvetica" panose="020B0604020202020204" pitchFamily="34" charset="0"/>
                  <a:ea typeface="굴림" panose="020B0600000101010101" pitchFamily="50" charset="-127"/>
                </a:endParaRPr>
              </a:p>
            </p:txBody>
          </p:sp>
        </mc:Choice>
        <mc:Fallback xmlns="">
          <p:sp>
            <p:nvSpPr>
              <p:cNvPr id="32" name="Text Box 28">
                <a:extLst>
                  <a:ext uri="{FF2B5EF4-FFF2-40B4-BE49-F238E27FC236}">
                    <a16:creationId xmlns:a16="http://schemas.microsoft.com/office/drawing/2014/main" id="{5925BABC-916C-F234-56B5-FA13BBAFA6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74441" y="4929570"/>
                <a:ext cx="2266232" cy="126893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연결선: 구부러짐 32">
            <a:extLst>
              <a:ext uri="{FF2B5EF4-FFF2-40B4-BE49-F238E27FC236}">
                <a16:creationId xmlns:a16="http://schemas.microsoft.com/office/drawing/2014/main" id="{07FCADE1-E02E-F6E1-B5A7-F2799B06C431}"/>
              </a:ext>
            </a:extLst>
          </p:cNvPr>
          <p:cNvCxnSpPr>
            <a:cxnSpLocks/>
          </p:cNvCxnSpPr>
          <p:nvPr/>
        </p:nvCxnSpPr>
        <p:spPr>
          <a:xfrm rot="16200000" flipH="1">
            <a:off x="-809611" y="2773579"/>
            <a:ext cx="3650237" cy="332468"/>
          </a:xfrm>
          <a:prstGeom prst="curvedConnector3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연결선: 구부러짐 33">
            <a:extLst>
              <a:ext uri="{FF2B5EF4-FFF2-40B4-BE49-F238E27FC236}">
                <a16:creationId xmlns:a16="http://schemas.microsoft.com/office/drawing/2014/main" id="{6D0168C2-845D-9342-3AEF-F3CDFA7C3160}"/>
              </a:ext>
            </a:extLst>
          </p:cNvPr>
          <p:cNvCxnSpPr>
            <a:cxnSpLocks/>
          </p:cNvCxnSpPr>
          <p:nvPr/>
        </p:nvCxnSpPr>
        <p:spPr>
          <a:xfrm rot="10800000" flipV="1">
            <a:off x="1224957" y="4603924"/>
            <a:ext cx="4097483" cy="1441409"/>
          </a:xfrm>
          <a:prstGeom prst="curvedConnector3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 Box 28">
                <a:extLst>
                  <a:ext uri="{FF2B5EF4-FFF2-40B4-BE49-F238E27FC236}">
                    <a16:creationId xmlns:a16="http://schemas.microsoft.com/office/drawing/2014/main" id="{58869BF9-DF00-3C76-FE83-6B1EAA1617D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16016" y="4861942"/>
                <a:ext cx="4320480" cy="17781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𝑀</m:t>
                      </m:r>
                      <m:d>
                        <m:d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;</m:t>
                          </m:r>
                          <m:sSup>
                            <m:sSup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−</m:t>
                              </m:r>
                            </m:sup>
                          </m:sSup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radPr>
                        <m:deg/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2</m:t>
                          </m:r>
                        </m:e>
                      </m:rad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  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dPr>
                        <m:e>
                          <m:r>
                            <a:rPr lang="ko-KR" altLang="en-US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altLang="ko-KR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(140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  <m:sSub>
                            <m:sSubPr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+</m:t>
                              </m:r>
                              <m:r>
                                <a:rPr lang="ko-KR" altLang="en-US" b="0" i="1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b="0" i="1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altLang="ko-KR" i="1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endParaRPr lang="en-US" altLang="ko-KR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𝑔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𝑁𝑁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𝑣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=2, </m:t>
                      </m:r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  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𝑚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=1354 </m:t>
                      </m:r>
                      <m:r>
                        <m:rPr>
                          <m:sty m:val="p"/>
                        </m:rPr>
                        <a:rPr lang="en-US" altLang="ko-KR" b="0" i="0" smtClean="0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MeV</m:t>
                      </m:r>
                    </m:oMath>
                  </m:oMathPara>
                </a14:m>
                <a:endParaRPr lang="en-US" altLang="ko-KR" i="0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endParaRPr lang="en-US" altLang="ko-KR" i="0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𝑔</m:t>
                          </m:r>
                        </m:e>
                        <m:sub>
                          <m:r>
                            <a:rPr lang="ko-KR" altLang="en-US" b="0" i="1" smtClean="0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𝛾𝜋</m:t>
                          </m:r>
                          <m:r>
                            <a:rPr lang="ko-KR" altLang="en-US" b="0" i="1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𝜋</m:t>
                          </m:r>
                          <m:r>
                            <a:rPr lang="en-US" altLang="ko-KR" b="0" i="1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1</m:t>
                          </m:r>
                        </m:sub>
                      </m:sSub>
                      <m:r>
                        <a:rPr lang="en-US" altLang="ko-KR" b="0" i="1" smtClean="0">
                          <a:highlight>
                            <a:srgbClr val="FFFF00"/>
                          </a:highlight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=0.15</m:t>
                      </m:r>
                      <m:r>
                        <a:rPr lang="en-US" altLang="ko-KR" b="0" i="1" smtClean="0">
                          <a:highlight>
                            <a:srgbClr val="FFFF00"/>
                          </a:highligh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↔</m:t>
                      </m:r>
                      <m:r>
                        <a:rPr lang="en-US" altLang="ko-KR" b="0" i="1" smtClean="0">
                          <a:highlight>
                            <a:srgbClr val="FFFF00"/>
                          </a:highlight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 </m:t>
                      </m:r>
                      <m:sSub>
                        <m:sSubPr>
                          <m:ctrlPr>
                            <a:rPr lang="en-US" altLang="ko-KR" i="1" smtClean="0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 </m:t>
                          </m:r>
                          <m:r>
                            <a:rPr lang="ko-KR" altLang="en-US" b="0" i="1" smtClean="0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굴림" panose="020B0600000101010101" pitchFamily="50" charset="-127"/>
                            </a:rPr>
                            <m:t>𝛤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i="1" smtClean="0"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</m:ctrlPr>
                            </m:sSubPr>
                            <m:e>
                              <m:r>
                                <a:rPr lang="ko-KR" altLang="en-US" b="0" i="1" smtClean="0"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𝜋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  <a:ea typeface="굴림" panose="020B0600000101010101" pitchFamily="50" charset="-127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ko-KR" b="0" i="1" smtClean="0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ko-KR" altLang="en-US" b="0" i="1" smtClean="0"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𝜋𝛾</m:t>
                          </m:r>
                        </m:sub>
                      </m:sSub>
                      <m:r>
                        <a:rPr lang="en-US" altLang="ko-KR" b="0" i="1" smtClean="0">
                          <a:highlight>
                            <a:srgbClr val="FFFF00"/>
                          </a:highlight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=180 </m:t>
                      </m:r>
                      <m:r>
                        <m:rPr>
                          <m:sty m:val="p"/>
                        </m:rPr>
                        <a:rPr lang="en-US" altLang="ko-KR" b="0" i="0" smtClean="0">
                          <a:highlight>
                            <a:srgbClr val="FFFF00"/>
                          </a:highlight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keV</m:t>
                      </m:r>
                    </m:oMath>
                  </m:oMathPara>
                </a14:m>
                <a:endParaRPr lang="en-US" altLang="ko-KR" dirty="0">
                  <a:highlight>
                    <a:srgbClr val="FFFF00"/>
                  </a:highlight>
                  <a:latin typeface="Helvetica" panose="020B0604020202020204" pitchFamily="34" charset="0"/>
                  <a:ea typeface="굴림" panose="020B0600000101010101" pitchFamily="50" charset="-127"/>
                </a:endParaRPr>
              </a:p>
              <a:p>
                <a:endParaRPr lang="en-US" altLang="ko-KR" sz="1400" b="1" i="0" dirty="0">
                  <a:latin typeface="Helvetica" panose="020B0604020202020204" pitchFamily="34" charset="0"/>
                  <a:ea typeface="굴림" panose="020B0600000101010101" pitchFamily="50" charset="-127"/>
                </a:endParaRPr>
              </a:p>
            </p:txBody>
          </p:sp>
        </mc:Choice>
        <mc:Fallback xmlns="">
          <p:sp>
            <p:nvSpPr>
              <p:cNvPr id="36" name="Text Box 28">
                <a:extLst>
                  <a:ext uri="{FF2B5EF4-FFF2-40B4-BE49-F238E27FC236}">
                    <a16:creationId xmlns:a16="http://schemas.microsoft.com/office/drawing/2014/main" id="{58869BF9-DF00-3C76-FE83-6B1EAA1617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716016" y="4861942"/>
                <a:ext cx="4320480" cy="1778115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40153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2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m:rPr>
                        <m:sty m:val="p"/>
                      </m:rPr>
                      <a:rPr lang="en-US" altLang="ko-KR" sz="3200" i="1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altLang="ko-KR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32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p:sp>
        <p:nvSpPr>
          <p:cNvPr id="14" name="내용 개체 틀 6">
            <a:extLst>
              <a:ext uri="{FF2B5EF4-FFF2-40B4-BE49-F238E27FC236}">
                <a16:creationId xmlns:a16="http://schemas.microsoft.com/office/drawing/2014/main" id="{A7F3DDEF-9EB0-AA1B-A851-DE168D613874}"/>
              </a:ext>
            </a:extLst>
          </p:cNvPr>
          <p:cNvSpPr txBox="1">
            <a:spLocks/>
          </p:cNvSpPr>
          <p:nvPr/>
        </p:nvSpPr>
        <p:spPr>
          <a:xfrm>
            <a:off x="3945308" y="1001005"/>
            <a:ext cx="4731148" cy="2291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65906" y="1456842"/>
                <a:ext cx="8426574" cy="5140510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altLang="ko-KR" sz="2400" dirty="0"/>
              </a:p>
              <a:p>
                <a14:m>
                  <m:oMath xmlns:m="http://schemas.openxmlformats.org/officeDocument/2006/math">
                    <m:r>
                      <a:rPr lang="ko-KR" altLang="en-US" sz="2400" i="1">
                        <a:latin typeface="Cambria Math" panose="02040503050406030204" pitchFamily="18" charset="0"/>
                      </a:rPr>
                      <m:t>𝛾</m:t>
                    </m:r>
                    <m:r>
                      <m:rPr>
                        <m:sty m:val="p"/>
                      </m:rPr>
                      <a:rPr lang="en-US" altLang="ko-KR" sz="2400" i="1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altLang="ko-K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  <m:r>
                      <a:rPr lang="en-US" altLang="ko-K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m:rPr>
                        <m:nor/>
                      </m:rPr>
                      <a:rPr lang="en-US" altLang="ko-KR" sz="2400" dirty="0"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en-US" altLang="ko-KR" sz="2400" dirty="0">
                  <a:highlight>
                    <a:srgbClr val="FFFF00"/>
                  </a:highlight>
                </a:endParaRPr>
              </a:p>
              <a:p>
                <a:pPr marL="0" indent="0">
                  <a:buNone/>
                </a:pPr>
                <a:endParaRPr lang="en-US" altLang="ko-KR" sz="2000" dirty="0"/>
              </a:p>
              <a:p>
                <a:r>
                  <a:rPr lang="en-US" altLang="ko-KR" sz="2000" dirty="0">
                    <a:solidFill>
                      <a:srgbClr val="FF0600"/>
                    </a:solidFill>
                  </a:rPr>
                  <a:t>Recombination of final state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FF06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2000" dirty="0">
                    <a:solidFill>
                      <a:srgbClr val="FF0600"/>
                    </a:solidFill>
                  </a:rPr>
                  <a:t> disfavored by absence of Deck process.</a:t>
                </a:r>
              </a:p>
              <a:p>
                <a:pPr marL="0" indent="0">
                  <a:buNone/>
                </a:pPr>
                <a:endParaRPr lang="en-US" altLang="ko-KR" sz="2000" dirty="0"/>
              </a:p>
              <a:p>
                <a:endParaRPr lang="en-US" altLang="ko-KR" sz="2400" dirty="0"/>
              </a:p>
              <a:p>
                <a:r>
                  <a:rPr lang="en-US" altLang="ko-KR" sz="2400" dirty="0"/>
                  <a:t>Experimental data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=0.45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±0.05 </m:t>
                    </m:r>
                    <m:r>
                      <a:rPr lang="ko-KR" alt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en-US" altLang="ko-K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</m:t>
                    </m:r>
                  </m:oMath>
                </a14:m>
                <a:r>
                  <a:rPr lang="en-US" altLang="ko-KR" sz="2400" dirty="0"/>
                  <a:t>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o-KR" altLang="en-US" sz="2400" i="1" smtClean="0">
                            <a:latin typeface="Cambria Math" panose="02040503050406030204" pitchFamily="18" charset="0"/>
                          </a:rPr>
                          <m:t>𝛾</m:t>
                        </m:r>
                      </m:sub>
                    </m:sSub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=19.3</m:t>
                    </m:r>
                  </m:oMath>
                </a14:m>
                <a:r>
                  <a:rPr lang="en-US" altLang="ko-KR" sz="2400" dirty="0"/>
                  <a:t> GeV by condo and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=0.7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±0.3 </m:t>
                    </m:r>
                    <m:r>
                      <a:rPr lang="ko-KR" alt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en-US" altLang="ko-K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</m:t>
                    </m:r>
                  </m:oMath>
                </a14:m>
                <a:r>
                  <a:rPr lang="en-US" altLang="ko-KR" sz="2400" dirty="0"/>
                  <a:t>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ko-KR" altLang="en-US" sz="2400" i="1" smtClean="0">
                            <a:latin typeface="Cambria Math" panose="02040503050406030204" pitchFamily="18" charset="0"/>
                          </a:rPr>
                          <m:t>𝛾</m:t>
                        </m:r>
                      </m:sub>
                    </m:sSub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=5.25</m:t>
                    </m:r>
                  </m:oMath>
                </a14:m>
                <a:r>
                  <a:rPr lang="en-US" altLang="ko-KR" sz="2400" dirty="0"/>
                  <a:t> GeV by Ballam.</a:t>
                </a:r>
                <a:endParaRPr lang="en-US" altLang="ko-KR" sz="2400" i="1" dirty="0">
                  <a:latin typeface="Cambria Math" panose="02040503050406030204" pitchFamily="18" charset="0"/>
                </a:endParaRPr>
              </a:p>
              <a:p>
                <a:endParaRPr lang="en-US" altLang="ko-KR" sz="20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altLang="ko-KR" sz="2000" dirty="0"/>
                  <a:t>SDMEs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000" dirty="0"/>
                  <a:t> in the G.-J. frame with restriction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ko-KR" sz="200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2000" b="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ko-KR" altLang="en-US" sz="200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𝛾</m:t>
                            </m:r>
                            <m:r>
                              <a:rPr lang="en-US" altLang="ko-KR" sz="2000" b="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,3</m:t>
                            </m:r>
                            <m:r>
                              <a:rPr lang="ko-KR" altLang="en-US" sz="2000" b="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sub>
                          <m:sup>
                            <m:r>
                              <a:rPr lang="en-US" altLang="ko-KR" sz="2000" b="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altLang="ko-KR" sz="2000" dirty="0">
                    <a:solidFill>
                      <a:srgbClr val="009900"/>
                    </a:solidFill>
                  </a:rPr>
                  <a:t> 0.2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ko-KR" sz="2000" b="0" i="0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GeV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2000" dirty="0"/>
                  <a:t>.</a:t>
                </a:r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906" y="1456842"/>
                <a:ext cx="8426574" cy="5140510"/>
              </a:xfrm>
              <a:prstGeom prst="rect">
                <a:avLst/>
              </a:prstGeom>
              <a:blipFill>
                <a:blip r:embed="rId4"/>
                <a:stretch>
                  <a:fillRect l="-94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내용 개체 틀 6">
            <a:extLst>
              <a:ext uri="{FF2B5EF4-FFF2-40B4-BE49-F238E27FC236}">
                <a16:creationId xmlns:a16="http://schemas.microsoft.com/office/drawing/2014/main" id="{014FD73C-DA19-D709-C2C9-EEFACA9C8FC4}"/>
              </a:ext>
            </a:extLst>
          </p:cNvPr>
          <p:cNvSpPr txBox="1">
            <a:spLocks/>
          </p:cNvSpPr>
          <p:nvPr/>
        </p:nvSpPr>
        <p:spPr>
          <a:xfrm>
            <a:off x="3959424" y="726218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Condo, PRD 41, 3317 1990</a:t>
            </a:r>
          </a:p>
        </p:txBody>
      </p:sp>
      <p:sp>
        <p:nvSpPr>
          <p:cNvPr id="19" name="내용 개체 틀 6">
            <a:extLst>
              <a:ext uri="{FF2B5EF4-FFF2-40B4-BE49-F238E27FC236}">
                <a16:creationId xmlns:a16="http://schemas.microsoft.com/office/drawing/2014/main" id="{BD6E8B96-0814-0225-DEA6-86448E132C2C}"/>
              </a:ext>
            </a:extLst>
          </p:cNvPr>
          <p:cNvSpPr txBox="1">
            <a:spLocks/>
          </p:cNvSpPr>
          <p:nvPr/>
        </p:nvSpPr>
        <p:spPr>
          <a:xfrm>
            <a:off x="3923928" y="1080040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Ballam, PLB 30, 421 1969</a:t>
            </a:r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E32C4879-69F4-0D6C-AE9F-5B5CB12E1B76}"/>
              </a:ext>
            </a:extLst>
          </p:cNvPr>
          <p:cNvSpPr txBox="1">
            <a:spLocks/>
          </p:cNvSpPr>
          <p:nvPr/>
        </p:nvSpPr>
        <p:spPr bwMode="auto">
          <a:xfrm>
            <a:off x="251520" y="3335694"/>
            <a:ext cx="3121742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Cross section</a:t>
            </a:r>
            <a:endParaRPr lang="ko-KR" altLang="en-US" sz="2400" dirty="0"/>
          </a:p>
        </p:txBody>
      </p:sp>
      <p:sp>
        <p:nvSpPr>
          <p:cNvPr id="23" name="제목 1">
            <a:extLst>
              <a:ext uri="{FF2B5EF4-FFF2-40B4-BE49-F238E27FC236}">
                <a16:creationId xmlns:a16="http://schemas.microsoft.com/office/drawing/2014/main" id="{9D338372-91A0-C7CB-FD6A-5FDF40450CF4}"/>
              </a:ext>
            </a:extLst>
          </p:cNvPr>
          <p:cNvSpPr txBox="1">
            <a:spLocks/>
          </p:cNvSpPr>
          <p:nvPr/>
        </p:nvSpPr>
        <p:spPr bwMode="auto">
          <a:xfrm>
            <a:off x="249882" y="1427483"/>
            <a:ext cx="3746054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4 pion photoproduction</a:t>
            </a:r>
            <a:endParaRPr lang="ko-KR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A9F2E164-96D1-2CCD-AB85-91D2C324EDF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457241" y="6063658"/>
                <a:ext cx="5184576" cy="332736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altLang="ko-KR" sz="2000" dirty="0"/>
                  <a:t>         </a:t>
                </a:r>
                <a:r>
                  <a:rPr lang="en-US" altLang="ko-KR" sz="2000" dirty="0">
                    <a:solidFill>
                      <a:srgbClr val="009900"/>
                    </a:solidFill>
                  </a:rPr>
                  <a:t>(requirement of peripheral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rgbClr val="009900"/>
                    </a:solidFill>
                  </a:rPr>
                  <a:t> formation)</a:t>
                </a:r>
                <a:r>
                  <a:rPr lang="en-US" altLang="ko-KR" sz="2000" dirty="0"/>
                  <a:t> </a:t>
                </a:r>
                <a:endParaRPr lang="en-US" altLang="ko-KR" sz="2000" dirty="0">
                  <a:solidFill>
                    <a:schemeClr val="accent2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A9F2E164-96D1-2CCD-AB85-91D2C324ED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7241" y="6063658"/>
                <a:ext cx="5184576" cy="332736"/>
              </a:xfrm>
              <a:prstGeom prst="rect">
                <a:avLst/>
              </a:prstGeom>
              <a:blipFill>
                <a:blip r:embed="rId5"/>
                <a:stretch>
                  <a:fillRect t="-11111" r="-353" b="-5370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85156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2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m:rPr>
                        <m:sty m:val="p"/>
                      </m:rPr>
                      <a:rPr lang="en-US" altLang="ko-KR" sz="3200" i="1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altLang="ko-KR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32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p:sp>
        <p:nvSpPr>
          <p:cNvPr id="14" name="내용 개체 틀 6">
            <a:extLst>
              <a:ext uri="{FF2B5EF4-FFF2-40B4-BE49-F238E27FC236}">
                <a16:creationId xmlns:a16="http://schemas.microsoft.com/office/drawing/2014/main" id="{A7F3DDEF-9EB0-AA1B-A851-DE168D613874}"/>
              </a:ext>
            </a:extLst>
          </p:cNvPr>
          <p:cNvSpPr txBox="1">
            <a:spLocks/>
          </p:cNvSpPr>
          <p:nvPr/>
        </p:nvSpPr>
        <p:spPr>
          <a:xfrm>
            <a:off x="3945308" y="1001005"/>
            <a:ext cx="4731148" cy="2291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65906" y="727372"/>
                <a:ext cx="8642598" cy="6130628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sz="2400" dirty="0"/>
                  <a:t>Gauge inv. needs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altLang="ko-KR" sz="2400" dirty="0"/>
                  <a:t> in the u-</a:t>
                </a:r>
                <a:r>
                  <a:rPr lang="en-US" altLang="ko-KR" sz="2400" dirty="0" err="1"/>
                  <a:t>ch</a:t>
                </a:r>
                <a:r>
                  <a:rPr lang="en-US" altLang="ko-KR" sz="2400" dirty="0"/>
                  <a:t>, proton in the s-</a:t>
                </a:r>
                <a:r>
                  <a:rPr lang="en-US" altLang="ko-KR" sz="2400" dirty="0" err="1"/>
                  <a:t>ch</a:t>
                </a:r>
                <a:r>
                  <a:rPr lang="en-US" altLang="ko-KR" sz="2400" dirty="0"/>
                  <a:t> &amp;b t-</a:t>
                </a:r>
                <a:r>
                  <a:rPr lang="en-US" altLang="ko-KR" sz="2400" dirty="0" err="1"/>
                  <a:t>ch</a:t>
                </a:r>
                <a:r>
                  <a:rPr lang="en-US" altLang="ko-KR" sz="2400" dirty="0"/>
                  <a:t> pion exchanges.  </a:t>
                </a:r>
              </a:p>
              <a:p>
                <a:endParaRPr lang="en-US" altLang="ko-KR" sz="2000" dirty="0"/>
              </a:p>
              <a:p>
                <a:r>
                  <a:rPr lang="en-US" altLang="ko-KR" sz="2000" dirty="0"/>
                  <a:t>Charge conservation</a:t>
                </a:r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906" y="727372"/>
                <a:ext cx="8642598" cy="6130628"/>
              </a:xfrm>
              <a:prstGeom prst="rect">
                <a:avLst/>
              </a:prstGeom>
              <a:blipFill>
                <a:blip r:embed="rId4"/>
                <a:stretch>
                  <a:fillRect l="-917" t="-795" r="-63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그림 6" descr="텍스트이(가) 표시된 사진&#10;&#10;자동 생성된 설명">
            <a:extLst>
              <a:ext uri="{FF2B5EF4-FFF2-40B4-BE49-F238E27FC236}">
                <a16:creationId xmlns:a16="http://schemas.microsoft.com/office/drawing/2014/main" id="{AD8DDEE5-A880-8FE3-62DA-1BA3B89E95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848" y="4937147"/>
            <a:ext cx="5198720" cy="183004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CF4776FE-E772-AF36-0CED-5DCC510717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6904" y="4403524"/>
            <a:ext cx="4481440" cy="441087"/>
          </a:xfrm>
          <a:prstGeom prst="rect">
            <a:avLst/>
          </a:prstGeom>
        </p:spPr>
      </p:pic>
      <p:sp>
        <p:nvSpPr>
          <p:cNvPr id="22" name="제목 1">
            <a:extLst>
              <a:ext uri="{FF2B5EF4-FFF2-40B4-BE49-F238E27FC236}">
                <a16:creationId xmlns:a16="http://schemas.microsoft.com/office/drawing/2014/main" id="{E32C4879-69F4-0D6C-AE9F-5B5CB12E1B76}"/>
              </a:ext>
            </a:extLst>
          </p:cNvPr>
          <p:cNvSpPr txBox="1">
            <a:spLocks/>
          </p:cNvSpPr>
          <p:nvPr/>
        </p:nvSpPr>
        <p:spPr bwMode="auto">
          <a:xfrm>
            <a:off x="465906" y="4342375"/>
            <a:ext cx="3121742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Ward</a:t>
            </a:r>
            <a:r>
              <a:rPr lang="ko-KR" altLang="en-US" sz="2400" dirty="0"/>
              <a:t> </a:t>
            </a:r>
            <a:r>
              <a:rPr lang="en-US" altLang="ko-KR" sz="2400" dirty="0"/>
              <a:t>identity</a:t>
            </a:r>
            <a:endParaRPr lang="ko-KR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제목 1">
                <a:extLst>
                  <a:ext uri="{FF2B5EF4-FFF2-40B4-BE49-F238E27FC236}">
                    <a16:creationId xmlns:a16="http://schemas.microsoft.com/office/drawing/2014/main" id="{9D338372-91A0-C7CB-FD6A-5FDF40450C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7544" y="4858026"/>
                <a:ext cx="3121742" cy="5156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342900" indent="-342900">
                  <a:buFont typeface="Wingdings" panose="05000000000000000000" pitchFamily="2" charset="2"/>
                  <a:buChar char="v"/>
                </a:pPr>
                <a:r>
                  <a:rPr lang="en-US" altLang="ko-KR" sz="2400" dirty="0">
                    <a:ea typeface="Cambria Math" panose="02040503050406030204" pitchFamily="18" charset="0"/>
                  </a:rPr>
                  <a:t>EM vertex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23" name="제목 1">
                <a:extLst>
                  <a:ext uri="{FF2B5EF4-FFF2-40B4-BE49-F238E27FC236}">
                    <a16:creationId xmlns:a16="http://schemas.microsoft.com/office/drawing/2014/main" id="{9D338372-91A0-C7CB-FD6A-5FDF40450C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7544" y="4858026"/>
                <a:ext cx="3121742" cy="515651"/>
              </a:xfrm>
              <a:prstGeom prst="rect">
                <a:avLst/>
              </a:prstGeom>
              <a:blipFill>
                <a:blip r:embed="rId7"/>
                <a:stretch>
                  <a:fillRect l="-2734" t="-3529" b="-2117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F44D368B-4A1B-0F9E-8C8B-19C77834AC37}"/>
              </a:ext>
            </a:extLst>
          </p:cNvPr>
          <p:cNvCxnSpPr>
            <a:cxnSpLocks/>
          </p:cNvCxnSpPr>
          <p:nvPr/>
        </p:nvCxnSpPr>
        <p:spPr>
          <a:xfrm flipV="1">
            <a:off x="6908832" y="4929775"/>
            <a:ext cx="360040" cy="435711"/>
          </a:xfrm>
          <a:prstGeom prst="line">
            <a:avLst/>
          </a:prstGeom>
          <a:ln w="6350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A809FAE-70FF-4D20-4EFD-DBB62B37677F}"/>
              </a:ext>
            </a:extLst>
          </p:cNvPr>
          <p:cNvCxnSpPr>
            <a:cxnSpLocks/>
          </p:cNvCxnSpPr>
          <p:nvPr/>
        </p:nvCxnSpPr>
        <p:spPr>
          <a:xfrm flipV="1">
            <a:off x="7565633" y="4937147"/>
            <a:ext cx="360040" cy="435711"/>
          </a:xfrm>
          <a:prstGeom prst="line">
            <a:avLst/>
          </a:prstGeom>
          <a:ln w="6350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내용 개체 틀 6">
            <a:extLst>
              <a:ext uri="{FF2B5EF4-FFF2-40B4-BE49-F238E27FC236}">
                <a16:creationId xmlns:a16="http://schemas.microsoft.com/office/drawing/2014/main" id="{2512E80A-E39C-B35F-2309-D4F18BD41255}"/>
              </a:ext>
            </a:extLst>
          </p:cNvPr>
          <p:cNvSpPr txBox="1">
            <a:spLocks/>
          </p:cNvSpPr>
          <p:nvPr/>
        </p:nvSpPr>
        <p:spPr>
          <a:xfrm>
            <a:off x="35496" y="3905291"/>
            <a:ext cx="3456384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BG Yu, PPNL 15, 438  2018</a:t>
            </a:r>
          </a:p>
        </p:txBody>
      </p:sp>
      <p:sp>
        <p:nvSpPr>
          <p:cNvPr id="21" name="원호 20">
            <a:extLst>
              <a:ext uri="{FF2B5EF4-FFF2-40B4-BE49-F238E27FC236}">
                <a16:creationId xmlns:a16="http://schemas.microsoft.com/office/drawing/2014/main" id="{A5549A78-868B-8E4B-F223-A9EED0D35E8D}"/>
              </a:ext>
            </a:extLst>
          </p:cNvPr>
          <p:cNvSpPr/>
          <p:nvPr/>
        </p:nvSpPr>
        <p:spPr>
          <a:xfrm rot="10800000">
            <a:off x="6158220" y="4858505"/>
            <a:ext cx="602232" cy="506981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 descr="조류, 하늘이(가) 표시된 사진&#10;&#10;자동 생성된 설명">
            <a:extLst>
              <a:ext uri="{FF2B5EF4-FFF2-40B4-BE49-F238E27FC236}">
                <a16:creationId xmlns:a16="http://schemas.microsoft.com/office/drawing/2014/main" id="{E04B87E3-8C24-EECD-878D-5E4B1E82F9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5033" y="1383417"/>
            <a:ext cx="3102062" cy="2878293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7FF91BE-906B-8019-ADBE-663ACD8448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5745" y="1400914"/>
            <a:ext cx="596823" cy="24800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99E9AA5-7F49-7DA9-7139-2F1464D64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807" y="1277223"/>
            <a:ext cx="596823" cy="24800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636F9C3-97D1-AEB8-0B06-98F2E8DBF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681" y="2963030"/>
            <a:ext cx="596823" cy="24800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84E3C1E-45A3-0555-E9CA-032277753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208" y="2949870"/>
            <a:ext cx="596823" cy="2480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110B91F-A26C-109F-9698-5F68979806DE}"/>
                  </a:ext>
                </a:extLst>
              </p:cNvPr>
              <p:cNvSpPr txBox="1"/>
              <p:nvPr/>
            </p:nvSpPr>
            <p:spPr>
              <a:xfrm>
                <a:off x="6192362" y="1283549"/>
                <a:ext cx="37908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110B91F-A26C-109F-9698-5F68979806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2362" y="1283549"/>
                <a:ext cx="379084" cy="33855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A756930-1D58-25F4-5C93-0A900AAB4A81}"/>
                  </a:ext>
                </a:extLst>
              </p:cNvPr>
              <p:cNvSpPr txBox="1"/>
              <p:nvPr/>
            </p:nvSpPr>
            <p:spPr>
              <a:xfrm>
                <a:off x="8092810" y="1305452"/>
                <a:ext cx="37908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A756930-1D58-25F4-5C93-0A900AAB4A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92810" y="1305452"/>
                <a:ext cx="379084" cy="33855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7C2A9E7-D795-87D0-0AF1-83A28B2559FE}"/>
                  </a:ext>
                </a:extLst>
              </p:cNvPr>
              <p:cNvSpPr txBox="1"/>
              <p:nvPr/>
            </p:nvSpPr>
            <p:spPr>
              <a:xfrm>
                <a:off x="6427452" y="2872481"/>
                <a:ext cx="37908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7C2A9E7-D795-87D0-0AF1-83A28B2559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7452" y="2872481"/>
                <a:ext cx="379084" cy="33855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FBA3765-32CD-6F5B-732E-2799AABE58C8}"/>
                  </a:ext>
                </a:extLst>
              </p:cNvPr>
              <p:cNvSpPr txBox="1"/>
              <p:nvPr/>
            </p:nvSpPr>
            <p:spPr>
              <a:xfrm>
                <a:off x="8106628" y="2872481"/>
                <a:ext cx="37908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1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FBA3765-32CD-6F5B-732E-2799AABE58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6628" y="2872481"/>
                <a:ext cx="379084" cy="33855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2778" y="2273646"/>
                <a:ext cx="2445926" cy="433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altLang="ko-KR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sSup>
                            <m:sSupPr>
                              <m:ctrlP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ko-KR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p>
                              <m: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  <m:t>++</m:t>
                              </m:r>
                            </m:sup>
                          </m:sSup>
                        </m:sub>
                      </m:sSub>
                      <m:r>
                        <a:rPr lang="en-US" altLang="ko-KR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sSubSup>
                            <m:sSubSupPr>
                              <m:ctrlP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altLang="ko-KR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bSup>
                        </m:sub>
                      </m:sSub>
                      <m:r>
                        <a:rPr lang="en-US" altLang="ko-KR" sz="2000" i="1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altLang="ko-KR" sz="20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2778" y="2273646"/>
                <a:ext cx="2445926" cy="433388"/>
              </a:xfrm>
              <a:prstGeom prst="rect">
                <a:avLst/>
              </a:prstGeom>
              <a:blipFill>
                <a:blip r:embed="rId12"/>
                <a:stretch>
                  <a:fillRect b="-281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491166" y="2888248"/>
            <a:ext cx="44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/>
              <a:t>Highly divergent spin-3/2 &amp; spin-2</a:t>
            </a:r>
          </a:p>
          <a:p>
            <a:r>
              <a:rPr lang="en-US" altLang="ko-KR" sz="2000" dirty="0"/>
              <a:t>      propagators</a:t>
            </a:r>
          </a:p>
        </p:txBody>
      </p:sp>
      <p:sp>
        <p:nvSpPr>
          <p:cNvPr id="8" name="원호 7">
            <a:extLst>
              <a:ext uri="{FF2B5EF4-FFF2-40B4-BE49-F238E27FC236}">
                <a16:creationId xmlns:a16="http://schemas.microsoft.com/office/drawing/2014/main" id="{492B54CB-E23A-46E9-1D22-48EA47CB2188}"/>
              </a:ext>
            </a:extLst>
          </p:cNvPr>
          <p:cNvSpPr/>
          <p:nvPr/>
        </p:nvSpPr>
        <p:spPr>
          <a:xfrm rot="10800000">
            <a:off x="694425" y="2176907"/>
            <a:ext cx="2649473" cy="695574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906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/>
              <p:nvPr/>
            </p:nvSpPr>
            <p:spPr>
              <a:xfrm>
                <a:off x="15416" y="-29885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2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32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ko-KR" sz="32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16" y="-29885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23528" y="764704"/>
                <a:ext cx="8496944" cy="2664296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sz="2400" dirty="0"/>
                  <a:t>Charge coupling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γ</m:t>
                    </m:r>
                    <m:r>
                      <a:rPr lang="en-US" altLang="ko-KR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∆∆</m:t>
                    </m:r>
                  </m:oMath>
                </a14:m>
                <a:r>
                  <a:rPr lang="en-US" altLang="ko-KR" sz="2400" dirty="0"/>
                  <a:t> for </a:t>
                </a:r>
                <a:r>
                  <a:rPr lang="en-US" altLang="ko-KR" sz="2400" dirty="0">
                    <a:solidFill>
                      <a:srgbClr val="FF0600"/>
                    </a:solidFill>
                  </a:rPr>
                  <a:t>minimal gauge </a:t>
                </a:r>
                <a:r>
                  <a:rPr lang="en-US" altLang="ko-KR" sz="2400" dirty="0"/>
                  <a:t>model</a:t>
                </a:r>
              </a:p>
              <a:p>
                <a:pPr marL="0" indent="0">
                  <a:buNone/>
                </a:pPr>
                <a:r>
                  <a:rPr lang="en-US" altLang="ko-KR" sz="2400" dirty="0">
                    <a:ea typeface="Cambria Math" panose="02040503050406030204" pitchFamily="18" charset="0"/>
                  </a:rPr>
                  <a:t>                                               </a:t>
                </a:r>
                <a14:m>
                  <m:oMath xmlns:m="http://schemas.openxmlformats.org/officeDocument/2006/math">
                    <m:r>
                      <a:rPr lang="en-US" altLang="ko-KR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400" dirty="0"/>
                  <a:t> </a:t>
                </a:r>
                <a:r>
                  <a:rPr lang="en-US" altLang="ko-KR" sz="2400" dirty="0">
                    <a:solidFill>
                      <a:srgbClr val="009900"/>
                    </a:solidFill>
                  </a:rPr>
                  <a:t>convergence</a:t>
                </a:r>
                <a:r>
                  <a:rPr lang="en-US" altLang="ko-KR" sz="2400" dirty="0"/>
                  <a:t> at high energies</a:t>
                </a:r>
              </a:p>
              <a:p>
                <a:r>
                  <a:rPr lang="en-US" altLang="ko-KR" sz="2400" dirty="0"/>
                  <a:t>EM structure of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2400" dirty="0"/>
                  <a:t>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sSub>
                          <m:sSubPr>
                            <m:ctrlPr>
                              <a:rPr lang="en-US" altLang="ko-KR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400" i="1" smtClean="0">
                            <a:latin typeface="Cambria Math" panose="02040503050406030204" pitchFamily="18" charset="0"/>
                          </a:rPr>
                          <m:t>𝜅</m:t>
                        </m:r>
                      </m:e>
                      <m:sub>
                        <m:sSub>
                          <m:sSubPr>
                            <m:ctrlPr>
                              <a:rPr lang="en-US" altLang="ko-KR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ko-KR" sz="2400" dirty="0"/>
                  <a:t>  </a:t>
                </a:r>
              </a:p>
              <a:p>
                <a:r>
                  <a:rPr lang="en-US" altLang="ko-KR" sz="2400" dirty="0">
                    <a:solidFill>
                      <a:srgbClr val="0000FF"/>
                    </a:solidFill>
                  </a:rPr>
                  <a:t>Pion-exch dominance</a:t>
                </a:r>
              </a:p>
              <a:p>
                <a:pPr marL="0" indent="0">
                  <a:buNone/>
                </a:pPr>
                <a:endParaRPr lang="en-US" altLang="ko-KR" sz="2000" dirty="0">
                  <a:solidFill>
                    <a:srgbClr val="009900"/>
                  </a:solidFill>
                </a:endParaRPr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764704"/>
                <a:ext cx="8496944" cy="2664296"/>
              </a:xfrm>
              <a:prstGeom prst="rect">
                <a:avLst/>
              </a:prstGeom>
              <a:blipFill>
                <a:blip r:embed="rId4"/>
                <a:stretch>
                  <a:fillRect l="-933" t="-182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그림 20">
            <a:extLst>
              <a:ext uri="{FF2B5EF4-FFF2-40B4-BE49-F238E27FC236}">
                <a16:creationId xmlns:a16="http://schemas.microsoft.com/office/drawing/2014/main" id="{E3768A0B-80AD-11B4-3C24-C611F0CF9A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5" y="3442614"/>
            <a:ext cx="4467396" cy="3237525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E5567D9-1CBE-57A1-E832-9ADACF2303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7523" y="3540682"/>
            <a:ext cx="4340560" cy="3090366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FDD0D47-137B-2FF1-684C-AF3359BF2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83" y="764704"/>
            <a:ext cx="403865" cy="16782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3528" y="2636912"/>
            <a:ext cx="80114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400" dirty="0"/>
              <a:t>Diff. </a:t>
            </a:r>
            <a:r>
              <a:rPr lang="en-US" altLang="ko-KR" sz="2400" dirty="0" err="1"/>
              <a:t>crs</a:t>
            </a:r>
            <a:r>
              <a:rPr lang="en-US" altLang="ko-KR" sz="2400" dirty="0"/>
              <a:t>. sec. at 5.25 GeV with dip by pion degenerate phase </a:t>
            </a:r>
          </a:p>
        </p:txBody>
      </p:sp>
    </p:spTree>
    <p:extLst>
      <p:ext uri="{BB962C8B-B14F-4D97-AF65-F5344CB8AC3E}">
        <p14:creationId xmlns:p14="http://schemas.microsoft.com/office/powerpoint/2010/main" val="3649210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>
            <a:extLst>
              <a:ext uri="{FF2B5EF4-FFF2-40B4-BE49-F238E27FC236}">
                <a16:creationId xmlns:a16="http://schemas.microsoft.com/office/drawing/2014/main" id="{B1D55607-69AD-551C-F95A-F8316EE90710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/>
              <a:t>Multi-pion photoproduction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11560" y="976085"/>
                <a:ext cx="6832504" cy="1829761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v"/>
                </a:pPr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000" dirty="0"/>
                  <a:t> and </a:t>
                </a:r>
                <a14:m>
                  <m:oMath xmlns:m="http://schemas.openxmlformats.org/officeDocument/2006/math">
                    <m:r>
                      <a:rPr lang="ko-KR" altLang="en-US" sz="2000" i="1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en-US" altLang="ko-KR" sz="2000" dirty="0"/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0000FF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rgbClr val="0000FF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0000FF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rgbClr val="0000FF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FF0000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rgbClr val="0000FF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009900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o-KR" altLang="en-US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US" altLang="ko-KR" sz="2000" b="0" i="1" dirty="0">
                  <a:solidFill>
                    <a:srgbClr val="0099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ko-KR" altLang="en-US" sz="2000" dirty="0">
                    <a:solidFill>
                      <a:srgbClr val="0000FF"/>
                    </a:solidFill>
                  </a:rPr>
                  <a:t>                          </a:t>
                </a:r>
                <a:endParaRPr lang="en-US" altLang="ko-KR" sz="2000" dirty="0"/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976085"/>
                <a:ext cx="6832504" cy="1829761"/>
              </a:xfrm>
              <a:prstGeom prst="rect">
                <a:avLst/>
              </a:prstGeom>
              <a:blipFill>
                <a:blip r:embed="rId3"/>
                <a:stretch>
                  <a:fillRect l="-803" t="-1667" b="-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내용 개체 틀 6">
            <a:extLst>
              <a:ext uri="{FF2B5EF4-FFF2-40B4-BE49-F238E27FC236}">
                <a16:creationId xmlns:a16="http://schemas.microsoft.com/office/drawing/2014/main" id="{7EF38BD8-58D6-4763-497E-7B648D34E1D5}"/>
              </a:ext>
            </a:extLst>
          </p:cNvPr>
          <p:cNvSpPr txBox="1">
            <a:spLocks/>
          </p:cNvSpPr>
          <p:nvPr/>
        </p:nvSpPr>
        <p:spPr>
          <a:xfrm>
            <a:off x="3635896" y="2614560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Ballam et. al. PLB 30, 421  (1969)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258C7CB3-20F6-A352-34CF-48A7797DAF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351" y="747801"/>
            <a:ext cx="596823" cy="24800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FDD0D47-137B-2FF1-684C-AF3359BF2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783" y="764704"/>
            <a:ext cx="403865" cy="16782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8956F77-0D1E-8693-7F61-C71F701CD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8" y="3044445"/>
            <a:ext cx="5356030" cy="38115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7472A1EA-2590-80B9-157F-BA3B397FF0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65814" y="2979372"/>
                <a:ext cx="3624595" cy="3811582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</m:t>
                    </m:r>
                  </m:oMath>
                </a14:m>
                <a:endParaRPr lang="en-US" altLang="ko-KR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n-US" altLang="ko-KR" sz="2000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                       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ko-KR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o-KR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𝜋𝜋𝜋𝜋</m:t>
                    </m:r>
                  </m:oMath>
                </a14:m>
                <a:endParaRPr lang="en-US" altLang="ko-KR" sz="2000" dirty="0"/>
              </a:p>
              <a:p>
                <a:r>
                  <a:rPr lang="en-US" altLang="ko-KR" sz="2000" dirty="0">
                    <a:solidFill>
                      <a:srgbClr val="0000FF"/>
                    </a:solidFill>
                  </a:rPr>
                  <a:t>Pion-</a:t>
                </a:r>
                <a:r>
                  <a:rPr lang="en-US" altLang="ko-KR" sz="2000" dirty="0" err="1">
                    <a:solidFill>
                      <a:srgbClr val="0000FF"/>
                    </a:solidFill>
                  </a:rPr>
                  <a:t>exch</a:t>
                </a:r>
                <a:r>
                  <a:rPr lang="en-US" altLang="ko-KR" sz="2000" dirty="0">
                    <a:solidFill>
                      <a:srgbClr val="0000FF"/>
                    </a:solidFill>
                  </a:rPr>
                  <a:t> dominance in all channels.</a:t>
                </a:r>
              </a:p>
              <a:p>
                <a:endParaRPr lang="en-US" altLang="ko-KR" sz="2000" dirty="0"/>
              </a:p>
              <a:p>
                <a:r>
                  <a:rPr lang="en-US" altLang="ko-KR" sz="2000" dirty="0"/>
                  <a:t>Three channels are comparable.</a:t>
                </a:r>
              </a:p>
              <a:p>
                <a:endParaRPr lang="en-US" altLang="ko-KR" sz="2000" dirty="0"/>
              </a:p>
              <a:p>
                <a:r>
                  <a:rPr lang="en-US" altLang="ko-KR" sz="2000" dirty="0">
                    <a:solidFill>
                      <a:srgbClr val="009900"/>
                    </a:solidFill>
                  </a:rPr>
                  <a:t>Sensitivity of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009900"/>
                    </a:solidFill>
                  </a:rPr>
                  <a:t>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𝛾𝜋</m:t>
                        </m:r>
                        <m:sSub>
                          <m:sSubPr>
                            <m:ctrlPr>
                              <a:rPr lang="en-US" altLang="ko-KR" sz="200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200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0000FF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7472A1EA-2590-80B9-157F-BA3B397FF0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5814" y="2979372"/>
                <a:ext cx="3624595" cy="3811582"/>
              </a:xfrm>
              <a:prstGeom prst="rect">
                <a:avLst/>
              </a:prstGeom>
              <a:blipFill>
                <a:blip r:embed="rId5"/>
                <a:stretch>
                  <a:fillRect l="-1515" t="-9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원호 12">
            <a:extLst>
              <a:ext uri="{FF2B5EF4-FFF2-40B4-BE49-F238E27FC236}">
                <a16:creationId xmlns:a16="http://schemas.microsoft.com/office/drawing/2014/main" id="{A78EE3EC-57E3-1F63-175B-1F9DD384D0B8}"/>
              </a:ext>
            </a:extLst>
          </p:cNvPr>
          <p:cNvSpPr/>
          <p:nvPr/>
        </p:nvSpPr>
        <p:spPr>
          <a:xfrm rot="395235">
            <a:off x="3770842" y="5191698"/>
            <a:ext cx="1913450" cy="980939"/>
          </a:xfrm>
          <a:prstGeom prst="arc">
            <a:avLst>
              <a:gd name="adj1" fmla="val 16813040"/>
              <a:gd name="adj2" fmla="val 1648477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2444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 Placeholder 3"/>
              <p:cNvSpPr>
                <a:spLocks noGrp="1"/>
              </p:cNvSpPr>
              <p:nvPr>
                <p:ph type="body" sz="half" idx="2"/>
              </p:nvPr>
            </p:nvSpPr>
            <p:spPr>
              <a:xfrm>
                <a:off x="0" y="720000"/>
                <a:ext cx="9144000" cy="6138000"/>
              </a:xfrm>
            </p:spPr>
            <p:txBody>
              <a:bodyPr>
                <a:no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altLang="ko-KR" sz="2000" dirty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US" altLang="ko-KR" sz="2000" dirty="0"/>
                  <a:t>Study of exotic mesons is important to understand quark confinement.  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altLang="ko-KR" sz="2000" dirty="0">
                  <a:solidFill>
                    <a:srgbClr val="FF33CC"/>
                  </a:solidFill>
                </a:endParaRP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US" altLang="ko-KR" sz="2000" dirty="0"/>
                  <a:t>Since exotic mesons decay to multi-</a:t>
                </a:r>
                <a:r>
                  <a:rPr lang="en-US" altLang="ko-KR" sz="2000" dirty="0" err="1"/>
                  <a:t>pions</a:t>
                </a:r>
                <a:r>
                  <a:rPr lang="en-US" altLang="ko-KR" sz="2000" dirty="0"/>
                  <a:t>, it is of interest to investigate the possibility of exotic meson in photoproduction of tensor meson disentangled from the multi-pion in the final state.   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altLang="ko-KR" sz="2000" dirty="0">
                  <a:solidFill>
                    <a:schemeClr val="tx1"/>
                  </a:solidFill>
                </a:endParaRP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US" altLang="ko-KR" sz="2000" dirty="0">
                    <a:solidFill>
                      <a:schemeClr val="tx1"/>
                    </a:solidFill>
                  </a:rPr>
                  <a:t>In neutral tensor meson cases possibility of </a:t>
                </a:r>
                <a:r>
                  <a:rPr lang="en-US" altLang="ko-KR" sz="2000" dirty="0"/>
                  <a:t>exotic</a:t>
                </a:r>
                <a:r>
                  <a:rPr lang="en-US" altLang="ko-KR" sz="2000" dirty="0">
                    <a:solidFill>
                      <a:schemeClr val="tx1"/>
                    </a:solidFill>
                  </a:rPr>
                  <a:t> tensor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(2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 −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is discussed to describe </a:t>
                </a:r>
                <a:r>
                  <a:rPr lang="en-US" altLang="ko-KR" sz="2000" dirty="0" err="1">
                    <a:solidFill>
                      <a:schemeClr val="tx1"/>
                    </a:solidFill>
                  </a:rPr>
                  <a:t>JLab</a:t>
                </a:r>
                <a:r>
                  <a:rPr lang="en-US" altLang="ko-KR" sz="2000" dirty="0">
                    <a:solidFill>
                      <a:schemeClr val="tx1"/>
                    </a:solidFill>
                  </a:rPr>
                  <a:t> experiments.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altLang="ko-KR" sz="2000" dirty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US" altLang="ko-KR" sz="2000" dirty="0"/>
                  <a:t> In c</a:t>
                </a:r>
                <a:r>
                  <a:rPr lang="en-US" altLang="ko-KR" sz="2000" dirty="0">
                    <a:solidFill>
                      <a:schemeClr val="tx1"/>
                    </a:solidFill>
                  </a:rPr>
                  <a:t>harged tensor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production, </a:t>
                </a:r>
                <a:r>
                  <a:rPr lang="en-US" altLang="ko-KR" sz="2000" dirty="0"/>
                  <a:t>pion exchange dominance in most charged </a:t>
                </a:r>
              </a:p>
              <a:p>
                <a:r>
                  <a:rPr lang="en-US" altLang="ko-KR" sz="2000" dirty="0"/>
                  <a:t>      meson photoproductions and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photoproduction is studied and compared with </a:t>
                </a:r>
              </a:p>
              <a:p>
                <a:r>
                  <a:rPr lang="en-US" altLang="ko-KR" sz="2000" dirty="0">
                    <a:solidFill>
                      <a:schemeClr val="tx1"/>
                    </a:solidFill>
                  </a:rPr>
                  <a:t>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bSup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bSup>
                    <m:sSup>
                      <m:sSup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++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channels.</a:t>
                </a:r>
              </a:p>
              <a:p>
                <a:r>
                  <a:rPr lang="en-US" altLang="ko-KR" sz="2000" dirty="0">
                    <a:solidFill>
                      <a:srgbClr val="0000FF"/>
                    </a:solidFill>
                  </a:rPr>
                  <a:t> 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US" altLang="ko-KR" sz="2000" dirty="0"/>
                  <a:t>Our models for tensor meson photoproduction will help identify the possibility of exotic mesons in future multi-pion photoproductions.</a:t>
                </a:r>
              </a:p>
              <a:p>
                <a:endParaRPr lang="en-US" altLang="ko-KR" sz="1800" dirty="0"/>
              </a:p>
            </p:txBody>
          </p:sp>
        </mc:Choice>
        <mc:Fallback xmlns="">
          <p:sp>
            <p:nvSpPr>
              <p:cNvPr id="4" name="Tex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2"/>
              </p:nvPr>
            </p:nvSpPr>
            <p:spPr>
              <a:xfrm>
                <a:off x="0" y="720000"/>
                <a:ext cx="9144000" cy="6138000"/>
              </a:xfrm>
              <a:blipFill>
                <a:blip r:embed="rId2"/>
                <a:stretch>
                  <a:fillRect l="-6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14">
            <a:extLst>
              <a:ext uri="{FF2B5EF4-FFF2-40B4-BE49-F238E27FC236}">
                <a16:creationId xmlns:a16="http://schemas.microsoft.com/office/drawing/2014/main" id="{2E771553-CD8D-6E38-396C-5D1C580FFBB7}"/>
              </a:ext>
            </a:extLst>
          </p:cNvPr>
          <p:cNvSpPr/>
          <p:nvPr/>
        </p:nvSpPr>
        <p:spPr>
          <a:xfrm>
            <a:off x="1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Summary &amp; conclusions</a:t>
            </a:r>
            <a:endParaRPr lang="en-GB" sz="3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0562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827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548D853-4D96-5955-EA1A-6FDC6BFCED48}"/>
              </a:ext>
            </a:extLst>
          </p:cNvPr>
          <p:cNvSpPr txBox="1">
            <a:spLocks/>
          </p:cNvSpPr>
          <p:nvPr/>
        </p:nvSpPr>
        <p:spPr>
          <a:xfrm>
            <a:off x="974241" y="1844824"/>
            <a:ext cx="7195518" cy="332275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sz="1800" dirty="0"/>
          </a:p>
          <a:p>
            <a:pPr marL="0" indent="0">
              <a:buNone/>
            </a:pPr>
            <a:endParaRPr lang="en-US" altLang="ko-KR" sz="1800" dirty="0"/>
          </a:p>
          <a:p>
            <a:pPr marL="0" indent="0">
              <a:buNone/>
            </a:pPr>
            <a:endParaRPr lang="en-US" altLang="ko-KR" sz="1800" dirty="0"/>
          </a:p>
          <a:p>
            <a:pPr marL="0" indent="0">
              <a:buNone/>
            </a:pPr>
            <a:r>
              <a:rPr lang="en-US" altLang="ko-KR" sz="1800" dirty="0"/>
              <a:t>               </a:t>
            </a:r>
          </a:p>
          <a:p>
            <a:pPr marL="0" indent="0">
              <a:buNone/>
            </a:pPr>
            <a:r>
              <a:rPr lang="en-US" altLang="ko-KR" sz="1800" dirty="0"/>
              <a:t>                               </a:t>
            </a:r>
            <a:r>
              <a:rPr lang="en-US" altLang="ko-KR" sz="4000" dirty="0"/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547845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514" y="670858"/>
                <a:ext cx="9107486" cy="61478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31775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687388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027113" indent="-22542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indent="0">
                  <a:spcAft>
                    <a:spcPct val="35000"/>
                  </a:spcAft>
                </a:pPr>
                <a:r>
                  <a:rPr lang="en-US" altLang="ko-KR" sz="2000" dirty="0">
                    <a:solidFill>
                      <a:srgbClr val="00B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  <a:r>
                  <a:rPr lang="en-US" altLang="ko-KR" sz="2000" dirty="0">
                    <a:solidFill>
                      <a:srgbClr val="0099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 neutral case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Based on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𝑞</m:t>
                        </m:r>
                        <m:acc>
                          <m:accPr>
                            <m:chr m:val="̅"/>
                            <m:ctrlP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</m:ctrlPr>
                          </m:acc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Verdana" panose="020B0604030504040204" pitchFamily="34" charset="0"/>
                              </a:rPr>
                              <m:t>𝑞</m:t>
                            </m:r>
                          </m:e>
                        </m:acc>
                      </m:e>
                    </m:d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structure of tensor meson rather than molecular structure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 </m:t>
                    </m:r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𝜌𝜌</m:t>
                    </m:r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.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sz="2000" dirty="0" err="1">
                    <a:latin typeface="Verdana" panose="020B0604030504040204" pitchFamily="34" charset="0"/>
                    <a:ea typeface="Verdana" panose="020B0604030504040204" pitchFamily="34" charset="0"/>
                  </a:rPr>
                  <a:t>Reggeized</a:t>
                </a: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model for vector meson exchange but 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exclude</a:t>
                </a: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  <a:r>
                  <a:rPr lang="en-US" altLang="ko-KR" sz="2000" dirty="0">
                    <a:solidFill>
                      <a:srgbClr val="FF5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axial meson exchange </a:t>
                </a: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by the decay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𝐴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  <m:r>
                      <a:rPr lang="ko-KR" alt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(and vice versa) unlikely.</a:t>
                </a:r>
                <a:r>
                  <a:rPr lang="en-US" altLang="ko-KR" sz="2000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굴림" panose="020B0600000101010101" pitchFamily="50" charset="-127"/>
                  </a:rPr>
                  <a:t> 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endParaRPr lang="en-US" altLang="ko-KR" sz="2000" dirty="0">
                  <a:solidFill>
                    <a:schemeClr val="accent2">
                      <a:lumMod val="75000"/>
                    </a:schemeClr>
                  </a:solidFill>
                  <a:latin typeface="Verdana" panose="020B0604030504040204" pitchFamily="34" charset="0"/>
                  <a:ea typeface="굴림" panose="020B0600000101010101" pitchFamily="50" charset="-127"/>
                </a:endParaRPr>
              </a:p>
              <a:p>
                <a:pPr marL="342900" indent="-34290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r>
                  <a:rPr lang="en-US" altLang="ko-KR" sz="2000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Role of exotics tensor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d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1800</m:t>
                        </m:r>
                      </m:e>
                    </m:d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 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2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+ −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with magnetic transition</a:t>
                </a:r>
                <a:endParaRPr lang="en-US" altLang="ko-KR" sz="2000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solidFill>
                      <a:schemeClr val="accent2">
                        <a:lumMod val="75000"/>
                      </a:schemeClr>
                    </a:solidFill>
                    <a:latin typeface="Verdana" panose="020B0604030504040204" pitchFamily="34" charset="0"/>
                    <a:ea typeface="굴림" panose="020B0600000101010101" pitchFamily="50" charset="-127"/>
                  </a:rPr>
                  <a:t>                                                 Meyer &amp; Haarlem, PRC 82, 025208 2010</a:t>
                </a:r>
                <a:endParaRPr lang="en-US" altLang="ko-KR" i="1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pPr marL="0" indent="0">
                  <a:spcAft>
                    <a:spcPct val="35000"/>
                  </a:spcAft>
                </a:pPr>
                <a:endParaRPr lang="en-US" altLang="ko-KR" sz="2000" i="1" dirty="0">
                  <a:latin typeface="Cambria Math" panose="02040503050406030204" pitchFamily="18" charset="0"/>
                  <a:ea typeface="굴림" panose="020B0600000101010101" pitchFamily="50" charset="-127"/>
                </a:endParaRPr>
              </a:p>
              <a:p>
                <a:pPr marL="0" indent="0">
                  <a:spcAft>
                    <a:spcPct val="35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000" i="1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𝑀</m:t>
                      </m:r>
                      <m:r>
                        <a:rPr lang="en-US" altLang="ko-KR" sz="2000" i="1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=</m:t>
                      </m:r>
                      <m:r>
                        <a:rPr lang="ko-KR" altLang="en-US" sz="2000" i="1">
                          <a:latin typeface="Cambria Math" panose="02040503050406030204" pitchFamily="18" charset="0"/>
                          <a:ea typeface="굴림" panose="020B0600000101010101" pitchFamily="50" charset="-127"/>
                        </a:rPr>
                        <m:t>𝜔</m:t>
                      </m:r>
                      <m:r>
                        <a:rPr lang="en-US" altLang="ko-KR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ko-KR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o-KR" alt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p>
                          <m:r>
                            <a:rPr lang="en-US" altLang="ko-KR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altLang="ko-KR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ko-K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1800</m:t>
                          </m:r>
                        </m:e>
                      </m:d>
                    </m:oMath>
                  </m:oMathPara>
                </a14:m>
                <a:endParaRPr lang="en-US" altLang="ko-KR" sz="2000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r>
                  <a:rPr lang="en-US" altLang="ko-KR" sz="2000" dirty="0">
                    <a:solidFill>
                      <a:srgbClr val="0000FF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Reggeized model</a:t>
                </a:r>
              </a:p>
              <a:p>
                <a:pPr marL="0" indent="0">
                  <a:spcAft>
                    <a:spcPct val="35000"/>
                  </a:spcAft>
                </a:pP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u"/>
                </a:pPr>
                <a:endParaRPr lang="en-US" altLang="ko-KR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sz="16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      </a:t>
                </a:r>
              </a:p>
            </p:txBody>
          </p:sp>
        </mc:Choice>
        <mc:Fallback xmlns="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6514" y="670858"/>
                <a:ext cx="9107486" cy="6147837"/>
              </a:xfrm>
              <a:prstGeom prst="rect">
                <a:avLst/>
              </a:prstGeom>
              <a:blipFill>
                <a:blip r:embed="rId3"/>
                <a:stretch>
                  <a:fillRect l="-602" t="-49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14">
            <a:extLst>
              <a:ext uri="{FF2B5EF4-FFF2-40B4-BE49-F238E27FC236}">
                <a16:creationId xmlns:a16="http://schemas.microsoft.com/office/drawing/2014/main" id="{61EA19B3-C4F2-B069-61EC-6EDC30E52480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Reggeized</a:t>
            </a:r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meson exchange model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D0EB40B-4940-55D3-F6C3-531E30A707D7}"/>
                  </a:ext>
                </a:extLst>
              </p:cNvPr>
              <p:cNvSpPr txBox="1"/>
              <p:nvPr/>
            </p:nvSpPr>
            <p:spPr>
              <a:xfrm>
                <a:off x="2736304" y="4952114"/>
                <a:ext cx="5705662" cy="4129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=0.9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𝐽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US" altLang="ko-KR" dirty="0"/>
                  <a:t>   for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D0EB40B-4940-55D3-F6C3-531E30A70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304" y="4952114"/>
                <a:ext cx="5705662" cy="412934"/>
              </a:xfrm>
              <a:prstGeom prst="rect">
                <a:avLst/>
              </a:prstGeom>
              <a:blipFill>
                <a:blip r:embed="rId4"/>
                <a:stretch>
                  <a:fillRect t="-1471" b="-176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9CFFDB6-7CB4-BFC4-6D4A-189747149023}"/>
                  </a:ext>
                </a:extLst>
              </p:cNvPr>
              <p:cNvSpPr txBox="1"/>
              <p:nvPr/>
            </p:nvSpPr>
            <p:spPr>
              <a:xfrm>
                <a:off x="2707625" y="5518581"/>
                <a:ext cx="5680590" cy="4129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𝐽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=0.7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𝐽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US" altLang="ko-KR" dirty="0"/>
                  <a:t>   for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ko-KR" altLang="en-US" i="1" smtClean="0"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𝐻</m:t>
                    </m:r>
                  </m:oMath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9CFFDB6-7CB4-BFC4-6D4A-1897471490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7625" y="5518581"/>
                <a:ext cx="5680590" cy="412934"/>
              </a:xfrm>
              <a:prstGeom prst="rect">
                <a:avLst/>
              </a:prstGeom>
              <a:blipFill>
                <a:blip r:embed="rId5"/>
                <a:stretch>
                  <a:fillRect t="-1471" b="-176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FC2D5AF-D251-AEF5-8CB6-6B0996CD51BD}"/>
                  </a:ext>
                </a:extLst>
              </p:cNvPr>
              <p:cNvSpPr txBox="1"/>
              <p:nvPr/>
            </p:nvSpPr>
            <p:spPr>
              <a:xfrm>
                <a:off x="2707625" y="6007545"/>
                <a:ext cx="5142562" cy="72660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p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𝜑</m:t>
                          </m:r>
                        </m:sup>
                      </m:sSup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ko-KR" alt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sSup>
                            <m:sSup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m:rPr>
                              <m:sty m:val="p"/>
                            </m:rPr>
                            <a:rPr lang="en-US" altLang="ko-KR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phase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altLang="ko-KR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o-KR" alt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ko-KR" alt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𝜑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+1−</m:t>
                              </m:r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𝐽</m:t>
                              </m:r>
                            </m:e>
                          </m:d>
                          <m:func>
                            <m:func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altLang="ko-KR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ko-KR" alt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𝜋</m:t>
                                  </m:r>
                                  <m:sSub>
                                    <m:sSubPr>
                                      <m:ctrlPr>
                                        <a:rPr lang="en-US" altLang="ko-KR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ko-KR" alt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  <m:sub>
                                      <m:r>
                                        <a:rPr lang="ko-KR" alt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𝜑</m:t>
                                      </m:r>
                                    </m:sub>
                                  </m:sSub>
                                  <m:d>
                                    <m:dPr>
                                      <m:ctrlPr>
                                        <a:rPr lang="en-US" altLang="ko-KR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ko-KR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d>
                            </m:e>
                          </m:func>
                        </m:den>
                      </m:f>
                      <m:sSup>
                        <m:s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ko-KR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i="1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ko-KR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i="1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e>
                                    <m:sub>
                                      <m:r>
                                        <a:rPr lang="en-US" altLang="ko-KR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sSub>
                            <m:sSub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</a:rPr>
                                <m:t>𝜑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sup>
                      </m:sSup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FC2D5AF-D251-AEF5-8CB6-6B0996CD51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7625" y="6007545"/>
                <a:ext cx="5142562" cy="72660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9CDA3C38-4EB6-6F61-62EC-5195DDA433C4}"/>
              </a:ext>
            </a:extLst>
          </p:cNvPr>
          <p:cNvCxnSpPr>
            <a:cxnSpLocks/>
          </p:cNvCxnSpPr>
          <p:nvPr/>
        </p:nvCxnSpPr>
        <p:spPr>
          <a:xfrm>
            <a:off x="3203848" y="4581128"/>
            <a:ext cx="280831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원호 4">
            <a:extLst>
              <a:ext uri="{FF2B5EF4-FFF2-40B4-BE49-F238E27FC236}">
                <a16:creationId xmlns:a16="http://schemas.microsoft.com/office/drawing/2014/main" id="{E4588098-1518-EE8D-25E9-9249312FAF7A}"/>
              </a:ext>
            </a:extLst>
          </p:cNvPr>
          <p:cNvSpPr/>
          <p:nvPr/>
        </p:nvSpPr>
        <p:spPr>
          <a:xfrm rot="10800000">
            <a:off x="4806281" y="4059627"/>
            <a:ext cx="1205879" cy="506981"/>
          </a:xfrm>
          <a:prstGeom prst="arc">
            <a:avLst>
              <a:gd name="adj1" fmla="val 16813040"/>
              <a:gd name="adj2" fmla="val 1648477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폭발: 8pt 5">
            <a:extLst>
              <a:ext uri="{FF2B5EF4-FFF2-40B4-BE49-F238E27FC236}">
                <a16:creationId xmlns:a16="http://schemas.microsoft.com/office/drawing/2014/main" id="{5000FECD-C440-5738-052D-CF272994238F}"/>
              </a:ext>
            </a:extLst>
          </p:cNvPr>
          <p:cNvSpPr/>
          <p:nvPr/>
        </p:nvSpPr>
        <p:spPr>
          <a:xfrm>
            <a:off x="6063626" y="4227365"/>
            <a:ext cx="405715" cy="33924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7442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827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Decay angular distribution I</a:t>
            </a:r>
          </a:p>
        </p:txBody>
      </p:sp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53A93117-B82A-F723-4582-08EE3E221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90169"/>
            <a:ext cx="9144000" cy="160477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24DE95D-817A-D15B-CCB9-434828E7CC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5506523"/>
            <a:ext cx="9144000" cy="13166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제목 1">
                <a:extLst>
                  <a:ext uri="{FF2B5EF4-FFF2-40B4-BE49-F238E27FC236}">
                    <a16:creationId xmlns:a16="http://schemas.microsoft.com/office/drawing/2014/main" id="{7311D140-DF9D-0772-ACD1-B71716915B9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98206" y="821536"/>
                <a:ext cx="7846202" cy="5156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342900" indent="-342900">
                  <a:buFont typeface="Wingdings" panose="05000000000000000000" pitchFamily="2" charset="2"/>
                  <a:buChar char="v"/>
                </a:pPr>
                <a:r>
                  <a:rPr lang="en-US" altLang="ko-KR" sz="2400" dirty="0"/>
                  <a:t>Decay angular distribution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4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</m:t>
                    </m:r>
                  </m:oMath>
                </a14:m>
                <a:endParaRPr lang="ko-KR" altLang="en-US" sz="2400" dirty="0"/>
              </a:p>
            </p:txBody>
          </p:sp>
        </mc:Choice>
        <mc:Fallback xmlns="">
          <p:sp>
            <p:nvSpPr>
              <p:cNvPr id="9" name="제목 1">
                <a:extLst>
                  <a:ext uri="{FF2B5EF4-FFF2-40B4-BE49-F238E27FC236}">
                    <a16:creationId xmlns:a16="http://schemas.microsoft.com/office/drawing/2014/main" id="{7311D140-DF9D-0772-ACD1-B71716915B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8206" y="821536"/>
                <a:ext cx="7846202" cy="515651"/>
              </a:xfrm>
              <a:prstGeom prst="rect">
                <a:avLst/>
              </a:prstGeom>
              <a:blipFill>
                <a:blip r:embed="rId5"/>
                <a:stretch>
                  <a:fillRect l="-1010" t="-3571" b="-2261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그림 11">
            <a:extLst>
              <a:ext uri="{FF2B5EF4-FFF2-40B4-BE49-F238E27FC236}">
                <a16:creationId xmlns:a16="http://schemas.microsoft.com/office/drawing/2014/main" id="{653FA23F-4393-D044-A33F-8707FBF1F7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1735" y="2782238"/>
            <a:ext cx="3015218" cy="363799"/>
          </a:xfrm>
          <a:prstGeom prst="rect">
            <a:avLst/>
          </a:prstGeom>
        </p:spPr>
      </p:pic>
      <p:pic>
        <p:nvPicPr>
          <p:cNvPr id="14" name="그림 13" descr="텍스트, 손목시계이(가) 표시된 사진&#10;&#10;자동 생성된 설명">
            <a:extLst>
              <a:ext uri="{FF2B5EF4-FFF2-40B4-BE49-F238E27FC236}">
                <a16:creationId xmlns:a16="http://schemas.microsoft.com/office/drawing/2014/main" id="{4E785185-3C64-23E2-DC03-1D4A62FBE3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1680" y="2080150"/>
            <a:ext cx="3541534" cy="62877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7BC2EFF-781A-6B9E-9736-71290D97AE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144" y="759967"/>
            <a:ext cx="3168352" cy="295990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41BF036-B15A-265F-3D69-00868A2DB8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1720" y="2492896"/>
            <a:ext cx="3015218" cy="330681"/>
          </a:xfrm>
          <a:prstGeom prst="rect">
            <a:avLst/>
          </a:prstGeom>
        </p:spPr>
      </p:pic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6E1922D7-8AEC-6D85-F8A1-C8F697E86D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96119" y="3298601"/>
            <a:ext cx="4216896" cy="5271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2F166F2-E15E-04E6-C75E-125BCBFA9D79}"/>
                  </a:ext>
                </a:extLst>
              </p:cNvPr>
              <p:cNvSpPr txBox="1"/>
              <p:nvPr/>
            </p:nvSpPr>
            <p:spPr>
              <a:xfrm>
                <a:off x="7329581" y="2420888"/>
                <a:ext cx="347359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2F166F2-E15E-04E6-C75E-125BCBFA9D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9581" y="2420888"/>
                <a:ext cx="347359" cy="338554"/>
              </a:xfrm>
              <a:prstGeom prst="rect">
                <a:avLst/>
              </a:prstGeom>
              <a:blipFill>
                <a:blip r:embed="rId11"/>
                <a:stretch>
                  <a:fillRect b="-357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그림 15">
            <a:extLst>
              <a:ext uri="{FF2B5EF4-FFF2-40B4-BE49-F238E27FC236}">
                <a16:creationId xmlns:a16="http://schemas.microsoft.com/office/drawing/2014/main" id="{EB42B0FB-4D50-726C-E883-D0733EE73B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2759" y="4653136"/>
            <a:ext cx="791241" cy="328793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AD74D555-1B81-AB80-D369-F8E1C395ED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60432" y="6268559"/>
            <a:ext cx="683566" cy="3287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47174" y="1277417"/>
                <a:ext cx="5885065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dirty="0">
                    <a:solidFill>
                      <a:srgbClr val="00B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SDMEs, spin polarizations</a:t>
                </a:r>
                <a:r>
                  <a:rPr lang="en-US" altLang="ko-KR" dirty="0">
                    <a:latin typeface="Verdana" panose="020B0604030504040204" pitchFamily="34" charset="0"/>
                    <a:ea typeface="Verdana" panose="020B0604030504040204" pitchFamily="34" charset="0"/>
                  </a:rPr>
                  <a:t> important to identify meson resonance decaying to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ko-KR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 </m:t>
                    </m:r>
                    <m:sSup>
                      <m:sSupPr>
                        <m:ctrlP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74" y="1277417"/>
                <a:ext cx="5885065" cy="646331"/>
              </a:xfrm>
              <a:prstGeom prst="rect">
                <a:avLst/>
              </a:prstGeom>
              <a:blipFill>
                <a:blip r:embed="rId12"/>
                <a:stretch>
                  <a:fillRect l="-933" t="-5660" b="-132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1758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827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Beam polarization asymmetry</a:t>
            </a: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7311D140-DF9D-0772-ACD1-B71716915B9E}"/>
              </a:ext>
            </a:extLst>
          </p:cNvPr>
          <p:cNvSpPr txBox="1">
            <a:spLocks/>
          </p:cNvSpPr>
          <p:nvPr/>
        </p:nvSpPr>
        <p:spPr bwMode="auto">
          <a:xfrm>
            <a:off x="398206" y="821536"/>
            <a:ext cx="4245801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Beam polarization asymmetry</a:t>
            </a:r>
            <a:endParaRPr lang="ko-KR" altLang="en-US" sz="2400" dirty="0"/>
          </a:p>
        </p:txBody>
      </p:sp>
      <p:pic>
        <p:nvPicPr>
          <p:cNvPr id="6" name="그림 5" descr="텍스트, 시계, 게이지이(가) 표시된 사진&#10;&#10;자동 생성된 설명">
            <a:extLst>
              <a:ext uri="{FF2B5EF4-FFF2-40B4-BE49-F238E27FC236}">
                <a16:creationId xmlns:a16="http://schemas.microsoft.com/office/drawing/2014/main" id="{C0486A8B-E7D1-ECA6-8A37-58E8B341F0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19" y="1556792"/>
            <a:ext cx="3296443" cy="64807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1F97DD-B9E5-0DCB-2934-6EE561CEEA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2348880"/>
            <a:ext cx="2584212" cy="720080"/>
          </a:xfrm>
          <a:prstGeom prst="rect">
            <a:avLst/>
          </a:prstGeom>
        </p:spPr>
      </p:pic>
      <p:pic>
        <p:nvPicPr>
          <p:cNvPr id="13" name="그림 12" descr="텍스트이(가) 표시된 사진&#10;&#10;자동 생성된 설명">
            <a:extLst>
              <a:ext uri="{FF2B5EF4-FFF2-40B4-BE49-F238E27FC236}">
                <a16:creationId xmlns:a16="http://schemas.microsoft.com/office/drawing/2014/main" id="{13A4DEF7-6367-F5A8-BB42-6F2DCA6D95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619" y="3212976"/>
            <a:ext cx="2037173" cy="6629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 Box 8">
                <a:extLst>
                  <a:ext uri="{FF2B5EF4-FFF2-40B4-BE49-F238E27FC236}">
                    <a16:creationId xmlns:a16="http://schemas.microsoft.com/office/drawing/2014/main" id="{D6AB722A-D7F1-F24D-936F-BDF13E8381A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1521" y="4077072"/>
                <a:ext cx="5472608" cy="19843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31775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687388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027113" indent="-22542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285750" indent="-285750">
                  <a:spcAft>
                    <a:spcPct val="35000"/>
                  </a:spcAft>
                  <a:buFont typeface="Arial" panose="020B0604020202020204" pitchFamily="34" charset="0"/>
                  <a:buChar char="•"/>
                </a:pPr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Tensor meson polarization tensor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𝑒</m:t>
                        </m:r>
                      </m:e>
                      <m:sub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𝜆</m:t>
                        </m:r>
                      </m:sub>
                      <m:sup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𝜇𝜈</m:t>
                        </m:r>
                      </m:sup>
                    </m:sSubSup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𝑞</m:t>
                        </m:r>
                      </m:e>
                    </m:d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 for plane wave and helicity state between two different beam polarizations.   </a:t>
                </a:r>
              </a:p>
              <a:p>
                <a:pPr marL="285750" indent="-285750">
                  <a:spcAft>
                    <a:spcPct val="35000"/>
                  </a:spcAft>
                  <a:buFont typeface="Arial" panose="020B0604020202020204" pitchFamily="34" charset="0"/>
                  <a:buChar char="•"/>
                </a:pPr>
                <a:endParaRPr lang="en-US" altLang="ko-KR" dirty="0">
                  <a:latin typeface="Verdana" panose="020B0604030504040204" pitchFamily="34" charset="0"/>
                  <a:ea typeface="굴림" panose="020B0600000101010101" pitchFamily="50" charset="-127"/>
                </a:endParaRPr>
              </a:p>
              <a:p>
                <a:pPr marL="285750" indent="-285750">
                  <a:spcAft>
                    <a:spcPct val="35000"/>
                  </a:spcAft>
                  <a:buFont typeface="Arial" panose="020B0604020202020204" pitchFamily="34" charset="0"/>
                  <a:buChar char="•"/>
                </a:pPr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No dip structure in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, unlike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𝜋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 photoproduction. </a:t>
                </a:r>
              </a:p>
            </p:txBody>
          </p:sp>
        </mc:Choice>
        <mc:Fallback xmlns="">
          <p:sp>
            <p:nvSpPr>
              <p:cNvPr id="16" name="Text Box 8">
                <a:extLst>
                  <a:ext uri="{FF2B5EF4-FFF2-40B4-BE49-F238E27FC236}">
                    <a16:creationId xmlns:a16="http://schemas.microsoft.com/office/drawing/2014/main" id="{D6AB722A-D7F1-F24D-936F-BDF13E8381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1521" y="4077072"/>
                <a:ext cx="5472608" cy="1984389"/>
              </a:xfrm>
              <a:prstGeom prst="rect">
                <a:avLst/>
              </a:prstGeom>
              <a:blipFill>
                <a:blip r:embed="rId6"/>
                <a:stretch>
                  <a:fillRect l="-668" t="-1538" r="-1670" b="-430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>
            <a:extLst>
              <a:ext uri="{FF2B5EF4-FFF2-40B4-BE49-F238E27FC236}">
                <a16:creationId xmlns:a16="http://schemas.microsoft.com/office/drawing/2014/main" id="{CCF779E2-6E7A-D264-41D1-60286C701B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8190" y="1880828"/>
            <a:ext cx="3413760" cy="473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42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827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SDMEs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제목 1">
                <a:extLst>
                  <a:ext uri="{FF2B5EF4-FFF2-40B4-BE49-F238E27FC236}">
                    <a16:creationId xmlns:a16="http://schemas.microsoft.com/office/drawing/2014/main" id="{7311D140-DF9D-0772-ACD1-B71716915B9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2827" y="1467299"/>
                <a:ext cx="8745793" cy="5156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4572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9144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13716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1828800" algn="l" rtl="0" fontAlgn="base">
                  <a:spcBef>
                    <a:spcPct val="0"/>
                  </a:spcBef>
                  <a:spcAft>
                    <a:spcPct val="0"/>
                  </a:spcAft>
                  <a:defRPr sz="4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342900" indent="-342900">
                  <a:buFont typeface="Wingdings" panose="05000000000000000000" pitchFamily="2" charset="2"/>
                  <a:buChar char="v"/>
                </a:pPr>
                <a:r>
                  <a:rPr lang="en-US" altLang="ko-KR" sz="2400" dirty="0"/>
                  <a:t>SDMEs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o-KR" altLang="en-US" sz="2400" i="1" smtClean="0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ko-KR" altLang="en-US" sz="2400" i="1" smtClean="0">
                            <a:latin typeface="Cambria Math" panose="02040503050406030204" pitchFamily="18" charset="0"/>
                          </a:rPr>
                          <m:t>𝜆𝜆</m:t>
                        </m:r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b>
                      <m:sup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bSup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   (</m:t>
                    </m:r>
                    <m:r>
                      <a:rPr lang="ko-KR" altLang="en-US" sz="24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altLang="ko-KR" sz="2400" i="1">
                        <a:latin typeface="Cambria Math" panose="02040503050406030204" pitchFamily="18" charset="0"/>
                      </a:rPr>
                      <m:t>=0,1,2,3;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ko-KR" altLang="en-US" sz="2400" b="0" i="1" smtClean="0">
                        <a:latin typeface="Cambria Math" panose="02040503050406030204" pitchFamily="18" charset="0"/>
                      </a:rPr>
                      <m:t>𝜆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400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p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=1,…,5)</m:t>
                    </m:r>
                  </m:oMath>
                </a14:m>
                <a:r>
                  <a:rPr lang="ko-KR" altLang="en-US" sz="2400" dirty="0"/>
                  <a:t>    </a:t>
                </a:r>
                <a:r>
                  <a:rPr lang="en-US" altLang="ko-KR" sz="2400" dirty="0"/>
                  <a:t>four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altLang="ko-KR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×5</m:t>
                    </m:r>
                  </m:oMath>
                </a14:m>
                <a:r>
                  <a:rPr lang="ko-KR" altLang="en-US" sz="2400" dirty="0"/>
                  <a:t> </a:t>
                </a:r>
                <a:r>
                  <a:rPr lang="en-US" altLang="ko-KR" sz="2400" dirty="0"/>
                  <a:t>matrices</a:t>
                </a:r>
              </a:p>
            </p:txBody>
          </p:sp>
        </mc:Choice>
        <mc:Fallback xmlns="">
          <p:sp>
            <p:nvSpPr>
              <p:cNvPr id="9" name="제목 1">
                <a:extLst>
                  <a:ext uri="{FF2B5EF4-FFF2-40B4-BE49-F238E27FC236}">
                    <a16:creationId xmlns:a16="http://schemas.microsoft.com/office/drawing/2014/main" id="{7311D140-DF9D-0772-ACD1-B71716915B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2827" y="1467299"/>
                <a:ext cx="8745793" cy="515651"/>
              </a:xfrm>
              <a:prstGeom prst="rect">
                <a:avLst/>
              </a:prstGeom>
              <a:blipFill>
                <a:blip r:embed="rId3"/>
                <a:stretch>
                  <a:fillRect l="-906" t="-4762" b="-2142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 Box 8">
                <a:extLst>
                  <a:ext uri="{FF2B5EF4-FFF2-40B4-BE49-F238E27FC236}">
                    <a16:creationId xmlns:a16="http://schemas.microsoft.com/office/drawing/2014/main" id="{0132A943-DD57-0D39-F818-AF08B22288C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78165" y="2004836"/>
                <a:ext cx="5587665" cy="3722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31775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687388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027113" indent="-22542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indent="0">
                  <a:spcAft>
                    <a:spcPct val="35000"/>
                  </a:spcAft>
                </a:pPr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9 independent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</m:ctrlPr>
                      </m:sSub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𝜌</m:t>
                        </m:r>
                      </m:e>
                      <m:sub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𝜆𝜆</m:t>
                        </m:r>
                      </m:sub>
                      <m:sup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굴림" panose="020B0600000101010101" pitchFamily="50" charset="-127"/>
                          </a:rPr>
                          <m:t>𝛼</m:t>
                        </m:r>
                      </m:sup>
                    </m:sSubSup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 in each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𝛼</m:t>
                    </m:r>
                  </m:oMath>
                </a14:m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 for 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𝛾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굴림" panose="020B0600000101010101" pitchFamily="50" charset="-127"/>
                      </a:rPr>
                      <m:t>𝑝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b>
                      <m:sSubPr>
                        <m:ctrlPr>
                          <a:rPr lang="en-US" altLang="ko-KR" b="0" i="1" dirty="0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b="0" i="1" dirty="0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ko-KR" altLang="en-US" b="0" i="1" dirty="0" smtClean="0">
                        <a:solidFill>
                          <a:srgbClr val="00808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</m:t>
                    </m:r>
                  </m:oMath>
                </a14:m>
                <a:endParaRPr lang="en-US" altLang="ko-KR" dirty="0">
                  <a:latin typeface="Verdana" panose="020B0604030504040204" pitchFamily="34" charset="0"/>
                  <a:ea typeface="굴림" panose="020B0600000101010101" pitchFamily="50" charset="-127"/>
                </a:endParaRPr>
              </a:p>
            </p:txBody>
          </p:sp>
        </mc:Choice>
        <mc:Fallback xmlns="">
          <p:sp>
            <p:nvSpPr>
              <p:cNvPr id="10" name="Text Box 8">
                <a:extLst>
                  <a:ext uri="{FF2B5EF4-FFF2-40B4-BE49-F238E27FC236}">
                    <a16:creationId xmlns:a16="http://schemas.microsoft.com/office/drawing/2014/main" id="{0132A943-DD57-0D39-F818-AF08B22288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78165" y="2004836"/>
                <a:ext cx="5587665" cy="372281"/>
              </a:xfrm>
              <a:prstGeom prst="rect">
                <a:avLst/>
              </a:prstGeom>
              <a:blipFill>
                <a:blip r:embed="rId4"/>
                <a:stretch>
                  <a:fillRect l="-983" t="-11475" b="-2295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 descr="텍스트이(가) 표시된 사진&#10;&#10;자동 생성된 설명">
            <a:extLst>
              <a:ext uri="{FF2B5EF4-FFF2-40B4-BE49-F238E27FC236}">
                <a16:creationId xmlns:a16="http://schemas.microsoft.com/office/drawing/2014/main" id="{4449B894-F232-CBF2-C95B-86757AA876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" y="3143240"/>
            <a:ext cx="3292374" cy="2515736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885C81C-5B01-BDA3-2E2A-E0C37BBC8E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0141" y="2420888"/>
            <a:ext cx="5691466" cy="424847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BCD71E8-39C3-C887-4581-B18125D7DCAA}"/>
              </a:ext>
            </a:extLst>
          </p:cNvPr>
          <p:cNvSpPr txBox="1">
            <a:spLocks/>
          </p:cNvSpPr>
          <p:nvPr/>
        </p:nvSpPr>
        <p:spPr bwMode="auto">
          <a:xfrm>
            <a:off x="199102" y="776538"/>
            <a:ext cx="8745793" cy="5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400" dirty="0"/>
              <a:t>Beam polarization indistinguishable?</a:t>
            </a:r>
          </a:p>
        </p:txBody>
      </p:sp>
    </p:spTree>
    <p:extLst>
      <p:ext uri="{BB962C8B-B14F-4D97-AF65-F5344CB8AC3E}">
        <p14:creationId xmlns:p14="http://schemas.microsoft.com/office/powerpoint/2010/main" val="14762477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>
            <a:extLst>
              <a:ext uri="{FF2B5EF4-FFF2-40B4-BE49-F238E27FC236}">
                <a16:creationId xmlns:a16="http://schemas.microsoft.com/office/drawing/2014/main" id="{B1D55607-69AD-551C-F95A-F8316EE90710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/>
              <a:t>Multi-pion photoproduction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11560" y="976085"/>
                <a:ext cx="6832504" cy="1829761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v"/>
                </a:pPr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000" dirty="0"/>
                  <a:t> and </a:t>
                </a:r>
                <a14:m>
                  <m:oMath xmlns:m="http://schemas.openxmlformats.org/officeDocument/2006/math">
                    <m:r>
                      <a:rPr lang="ko-KR" altLang="en-US" sz="2000" i="1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en-US" altLang="ko-KR" sz="2000" dirty="0"/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0000FF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rgbClr val="0000FF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0000FF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rgbClr val="0000FF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FF0000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sSubSup>
                      <m:sSubSupPr>
                        <m:ctrlP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en-US" altLang="ko-KR" sz="2000" dirty="0">
                  <a:solidFill>
                    <a:srgbClr val="0000FF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ko-KR" altLang="en-US" sz="2000" dirty="0">
                    <a:solidFill>
                      <a:srgbClr val="009900"/>
                    </a:solidFill>
                  </a:rPr>
                  <a:t>                              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sSubSup>
                      <m:sSubSupPr>
                        <m:ctrlP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ko-KR" altLang="en-US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bSup>
                  </m:oMath>
                </a14:m>
                <a:endParaRPr lang="en-US" altLang="ko-KR" sz="2000" b="0" i="1" dirty="0">
                  <a:solidFill>
                    <a:srgbClr val="0099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ko-KR" altLang="en-US" sz="2000" dirty="0">
                    <a:solidFill>
                      <a:srgbClr val="0000FF"/>
                    </a:solidFill>
                  </a:rPr>
                  <a:t>                          </a:t>
                </a:r>
                <a:endParaRPr lang="en-US" altLang="ko-KR" sz="2000" dirty="0"/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976085"/>
                <a:ext cx="6832504" cy="1829761"/>
              </a:xfrm>
              <a:prstGeom prst="rect">
                <a:avLst/>
              </a:prstGeom>
              <a:blipFill>
                <a:blip r:embed="rId3"/>
                <a:stretch>
                  <a:fillRect l="-803" t="-1667" b="-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내용 개체 틀 6">
            <a:extLst>
              <a:ext uri="{FF2B5EF4-FFF2-40B4-BE49-F238E27FC236}">
                <a16:creationId xmlns:a16="http://schemas.microsoft.com/office/drawing/2014/main" id="{7EF38BD8-58D6-4763-497E-7B648D34E1D5}"/>
              </a:ext>
            </a:extLst>
          </p:cNvPr>
          <p:cNvSpPr txBox="1">
            <a:spLocks/>
          </p:cNvSpPr>
          <p:nvPr/>
        </p:nvSpPr>
        <p:spPr>
          <a:xfrm>
            <a:off x="3635896" y="2614560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Ballam et. al. PLB 30, 421  (1969)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258C7CB3-20F6-A352-34CF-48A7797DAF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351" y="747801"/>
            <a:ext cx="596823" cy="24800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FDD0D47-137B-2FF1-684C-AF3359BF2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783" y="764704"/>
            <a:ext cx="403865" cy="16782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8956F77-0D1E-8693-7F61-C71F701CD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8" y="3044445"/>
            <a:ext cx="5356030" cy="38115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7472A1EA-2590-80B9-157F-BA3B397FF0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65814" y="2979372"/>
                <a:ext cx="3624595" cy="3811582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</m:t>
                    </m:r>
                  </m:oMath>
                </a14:m>
                <a:endParaRPr lang="en-US" altLang="ko-KR" sz="2000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n-US" altLang="ko-KR" sz="2000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                       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ko-KR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o-KR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𝜋𝜋𝜋𝜋</m:t>
                    </m:r>
                  </m:oMath>
                </a14:m>
                <a:endParaRPr lang="en-US" altLang="ko-KR" sz="2000" dirty="0"/>
              </a:p>
              <a:p>
                <a:r>
                  <a:rPr lang="en-US" altLang="ko-KR" sz="2000" dirty="0">
                    <a:solidFill>
                      <a:srgbClr val="0000FF"/>
                    </a:solidFill>
                  </a:rPr>
                  <a:t>Pion-</a:t>
                </a:r>
                <a:r>
                  <a:rPr lang="en-US" altLang="ko-KR" sz="2000" dirty="0" err="1">
                    <a:solidFill>
                      <a:srgbClr val="0000FF"/>
                    </a:solidFill>
                  </a:rPr>
                  <a:t>exch</a:t>
                </a:r>
                <a:r>
                  <a:rPr lang="en-US" altLang="ko-KR" sz="2000" dirty="0">
                    <a:solidFill>
                      <a:srgbClr val="0000FF"/>
                    </a:solidFill>
                  </a:rPr>
                  <a:t> dominance in all channels.</a:t>
                </a:r>
              </a:p>
              <a:p>
                <a:endParaRPr lang="en-US" altLang="ko-KR" sz="2000" dirty="0"/>
              </a:p>
              <a:p>
                <a:r>
                  <a:rPr lang="en-US" altLang="ko-KR" sz="2000" dirty="0"/>
                  <a:t>Three channels are comparable.</a:t>
                </a:r>
              </a:p>
              <a:p>
                <a:endParaRPr lang="en-US" altLang="ko-KR" sz="2000" dirty="0"/>
              </a:p>
              <a:p>
                <a:r>
                  <a:rPr lang="en-US" altLang="ko-KR" sz="2000" dirty="0">
                    <a:solidFill>
                      <a:srgbClr val="009900"/>
                    </a:solidFill>
                  </a:rPr>
                  <a:t>Sensitivity of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009900"/>
                    </a:solidFill>
                  </a:rPr>
                  <a:t>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𝛾𝜋</m:t>
                        </m:r>
                        <m:sSub>
                          <m:sSubPr>
                            <m:ctrlPr>
                              <a:rPr lang="en-US" altLang="ko-KR" sz="200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200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solidFill>
                                  <a:srgbClr val="0099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0000FF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내용 개체 틀 6">
                <a:extLst>
                  <a:ext uri="{FF2B5EF4-FFF2-40B4-BE49-F238E27FC236}">
                    <a16:creationId xmlns:a16="http://schemas.microsoft.com/office/drawing/2014/main" id="{7472A1EA-2590-80B9-157F-BA3B397FF0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5814" y="2979372"/>
                <a:ext cx="3624595" cy="3811582"/>
              </a:xfrm>
              <a:prstGeom prst="rect">
                <a:avLst/>
              </a:prstGeom>
              <a:blipFill>
                <a:blip r:embed="rId5"/>
                <a:stretch>
                  <a:fillRect l="-1515" t="-9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원호 12">
            <a:extLst>
              <a:ext uri="{FF2B5EF4-FFF2-40B4-BE49-F238E27FC236}">
                <a16:creationId xmlns:a16="http://schemas.microsoft.com/office/drawing/2014/main" id="{A78EE3EC-57E3-1F63-175B-1F9DD384D0B8}"/>
              </a:ext>
            </a:extLst>
          </p:cNvPr>
          <p:cNvSpPr/>
          <p:nvPr/>
        </p:nvSpPr>
        <p:spPr>
          <a:xfrm rot="395235">
            <a:off x="3770842" y="5191698"/>
            <a:ext cx="1913450" cy="980939"/>
          </a:xfrm>
          <a:prstGeom prst="arc">
            <a:avLst>
              <a:gd name="adj1" fmla="val 16813040"/>
              <a:gd name="adj2" fmla="val 1648477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9061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altLang="ko-KR" sz="3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D</m:t>
                    </m:r>
                    <m:r>
                      <m:rPr>
                        <m:nor/>
                      </m:rPr>
                      <a:rPr lang="en-US" altLang="ko-KR" sz="3600" b="0" i="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ecay</m:t>
                    </m:r>
                    <m:r>
                      <m:rPr>
                        <m:nor/>
                      </m:rPr>
                      <a:rPr lang="en-US" altLang="ko-KR" sz="3600" b="0" i="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ko-KR" sz="3600" b="0" i="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angular</m:t>
                    </m:r>
                    <m:r>
                      <m:rPr>
                        <m:nor/>
                      </m:rPr>
                      <a:rPr lang="en-US" altLang="ko-KR" sz="3600" b="0" i="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ko-KR" sz="3600" b="0" i="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distribution</m:t>
                    </m:r>
                    <m:r>
                      <m:rPr>
                        <m:nor/>
                      </m:rPr>
                      <a:rPr lang="en-GB" altLang="ko-KR" sz="3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GB" altLang="ko-KR" sz="3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m:t>I</m:t>
                    </m:r>
                  </m:oMath>
                </a14:m>
                <a:r>
                  <a:rPr lang="en-GB" sz="3600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I</a:t>
                </a: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8475" b="-262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67544" y="1065172"/>
                <a:ext cx="8424936" cy="5676196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Decay angular distribution for peripheral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++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000" dirty="0"/>
                  <a:t> in the G.-J. frame</a:t>
                </a:r>
              </a:p>
              <a:p>
                <a:pPr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The expression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/>
                  <a:t> is written as</a:t>
                </a:r>
              </a:p>
              <a:p>
                <a:endParaRPr lang="en-US" altLang="ko-KR" sz="2000" dirty="0"/>
              </a:p>
              <a:p>
                <a:pPr marL="0" indent="0">
                  <a:buNone/>
                </a:pPr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:pPr marL="0" indent="0">
                  <a:buNone/>
                </a:pPr>
                <a:endParaRPr lang="en-US" altLang="ko-KR" sz="2000" dirty="0"/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065172"/>
                <a:ext cx="8424936" cy="5676196"/>
              </a:xfrm>
              <a:prstGeom prst="rect">
                <a:avLst/>
              </a:prstGeom>
              <a:blipFill>
                <a:blip r:embed="rId4"/>
                <a:stretch>
                  <a:fillRect l="-651" t="-6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내용 개체 틀 6">
            <a:extLst>
              <a:ext uri="{FF2B5EF4-FFF2-40B4-BE49-F238E27FC236}">
                <a16:creationId xmlns:a16="http://schemas.microsoft.com/office/drawing/2014/main" id="{014FD73C-DA19-D709-C2C9-EEFACA9C8FC4}"/>
              </a:ext>
            </a:extLst>
          </p:cNvPr>
          <p:cNvSpPr txBox="1">
            <a:spLocks/>
          </p:cNvSpPr>
          <p:nvPr/>
        </p:nvSpPr>
        <p:spPr>
          <a:xfrm>
            <a:off x="3923928" y="726218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BG Yu, PRC 96, 025208  2017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D2C7F5A-A6C0-E928-8176-C52827844F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167" y="3710040"/>
            <a:ext cx="9144000" cy="1951208"/>
          </a:xfrm>
          <a:prstGeom prst="rect">
            <a:avLst/>
          </a:prstGeom>
        </p:spPr>
      </p:pic>
      <p:pic>
        <p:nvPicPr>
          <p:cNvPr id="16" name="그림 15" descr="텍스트, 손목시계이(가) 표시된 사진&#10;&#10;자동 생성된 설명">
            <a:extLst>
              <a:ext uri="{FF2B5EF4-FFF2-40B4-BE49-F238E27FC236}">
                <a16:creationId xmlns:a16="http://schemas.microsoft.com/office/drawing/2014/main" id="{F7CE3365-B370-4AE5-98EA-0819F12D4C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32" y="2183483"/>
            <a:ext cx="3770680" cy="66945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84D500C-FC17-171E-ABAC-2DFB19055F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83" y="2895696"/>
            <a:ext cx="5636870" cy="677320"/>
          </a:xfrm>
          <a:prstGeom prst="rect">
            <a:avLst/>
          </a:prstGeom>
        </p:spPr>
      </p:pic>
      <p:pic>
        <p:nvPicPr>
          <p:cNvPr id="11" name="그림 10" descr="텍스트이(가) 표시된 사진&#10;&#10;자동 생성된 설명">
            <a:extLst>
              <a:ext uri="{FF2B5EF4-FFF2-40B4-BE49-F238E27FC236}">
                <a16:creationId xmlns:a16="http://schemas.microsoft.com/office/drawing/2014/main" id="{753E3B74-E26E-3168-5790-5D7E0B0C98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83" y="6079241"/>
            <a:ext cx="3142476" cy="662127"/>
          </a:xfrm>
          <a:prstGeom prst="rect">
            <a:avLst/>
          </a:prstGeom>
        </p:spPr>
      </p:pic>
      <p:pic>
        <p:nvPicPr>
          <p:cNvPr id="20" name="그림 19" descr="텍스트, 시계, 클립아트이(가) 표시된 사진&#10;&#10;자동 생성된 설명">
            <a:extLst>
              <a:ext uri="{FF2B5EF4-FFF2-40B4-BE49-F238E27FC236}">
                <a16:creationId xmlns:a16="http://schemas.microsoft.com/office/drawing/2014/main" id="{69D69BDE-6A9D-44F2-ABD3-ADBCBF2CA2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28909" y="6222469"/>
            <a:ext cx="1271083" cy="30287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5665B01-FA3B-2D87-A028-3A455B90EC27}"/>
              </a:ext>
            </a:extLst>
          </p:cNvPr>
          <p:cNvSpPr txBox="1"/>
          <p:nvPr/>
        </p:nvSpPr>
        <p:spPr>
          <a:xfrm>
            <a:off x="611560" y="560816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Beam polarization asymmetry</a:t>
            </a:r>
            <a:r>
              <a:rPr lang="en-US" altLang="ko-KR" sz="1800" dirty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53795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" y="720000"/>
                <a:ext cx="9144000" cy="2547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231775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687388" indent="-23177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027113" indent="-225425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00B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No evidence for </a:t>
                </a:r>
                <a14:m>
                  <m:oMath xmlns:m="http://schemas.openxmlformats.org/officeDocument/2006/math">
                    <m:r>
                      <a:rPr lang="ko-KR" altLang="en-US" sz="20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en-US" altLang="ko-KR" sz="2000" i="1" dirty="0">
                    <a:solidFill>
                      <a:srgbClr val="00B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 </a:t>
                </a:r>
                <a:r>
                  <a:rPr lang="en-US" altLang="ko-KR" sz="2000" dirty="0">
                    <a:solidFill>
                      <a:srgbClr val="00B05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background in g12 measurement and inconsistency with data by Carver.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Inconsistency of TMD with minimal cpl.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𝛽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in Regge model between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Sup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2</m:t>
                        </m:r>
                      </m:sub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0</m:t>
                        </m:r>
                      </m:sup>
                    </m:sSubSup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(1320)</m:t>
                    </m:r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</a:rPr>
                          <m:t>2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Verdana" panose="020B0604030504040204" pitchFamily="34" charset="0"/>
                      </a:rPr>
                      <m:t>(1270)</m:t>
                    </m:r>
                  </m:oMath>
                </a14:m>
                <a:r>
                  <a:rPr lang="en-US" altLang="ko-KR" sz="2000" dirty="0">
                    <a:latin typeface="Verdana" panose="020B0604030504040204" pitchFamily="34" charset="0"/>
                    <a:ea typeface="Verdana" panose="020B0604030504040204" pitchFamily="34" charset="0"/>
                  </a:rPr>
                  <a:t> channels. </a:t>
                </a:r>
              </a:p>
              <a:p>
                <a:pPr marL="285750" indent="-285750">
                  <a:spcAft>
                    <a:spcPct val="35000"/>
                  </a:spcAft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FF0600"/>
                    </a:solidFill>
                    <a:latin typeface="Verdana" panose="020B0604030504040204" pitchFamily="34" charset="0"/>
                    <a:ea typeface="Verdana" panose="020B0604030504040204" pitchFamily="34" charset="0"/>
                  </a:rPr>
                  <a:t>No information reported on radiative decay of axial meson to tensor meson and vice versa. </a:t>
                </a:r>
              </a:p>
              <a:p>
                <a:pPr marL="0" indent="0">
                  <a:spcAft>
                    <a:spcPct val="35000"/>
                  </a:spcAft>
                </a:pPr>
                <a:r>
                  <a:rPr lang="en-US" altLang="ko-KR" b="0" dirty="0">
                    <a:ea typeface="굴림" panose="020B0600000101010101" pitchFamily="50" charset="-127"/>
                  </a:rPr>
                  <a:t>                                             </a:t>
                </a:r>
                <a:r>
                  <a:rPr lang="en-US" altLang="ko-KR" dirty="0">
                    <a:latin typeface="Verdana" panose="020B0604030504040204" pitchFamily="34" charset="0"/>
                    <a:ea typeface="굴림" panose="020B0600000101010101" pitchFamily="50" charset="-127"/>
                  </a:rPr>
                  <a:t> </a:t>
                </a:r>
                <a:endParaRPr lang="en-US" altLang="ko-KR" sz="1600" dirty="0"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</mc:Choice>
        <mc:Fallback xmlns="">
          <p:sp>
            <p:nvSpPr>
              <p:cNvPr id="62472" name="Text Box 8">
                <a:extLst>
                  <a:ext uri="{FF2B5EF4-FFF2-40B4-BE49-F238E27FC236}">
                    <a16:creationId xmlns:a16="http://schemas.microsoft.com/office/drawing/2014/main" id="{F9101833-44E4-4709-55E5-F544CA742E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" y="720000"/>
                <a:ext cx="9144000" cy="2547300"/>
              </a:xfrm>
              <a:prstGeom prst="rect">
                <a:avLst/>
              </a:prstGeom>
              <a:blipFill>
                <a:blip r:embed="rId3"/>
                <a:stretch>
                  <a:fillRect l="-600" t="-1196" r="-2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14">
            <a:extLst>
              <a:ext uri="{FF2B5EF4-FFF2-40B4-BE49-F238E27FC236}">
                <a16:creationId xmlns:a16="http://schemas.microsoft.com/office/drawing/2014/main" id="{61EA19B3-C4F2-B069-61EC-6EDC30E52480}"/>
              </a:ext>
            </a:extLst>
          </p:cNvPr>
          <p:cNvSpPr/>
          <p:nvPr/>
        </p:nvSpPr>
        <p:spPr>
          <a:xfrm>
            <a:off x="0" y="0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JPAC for neutral tensor photoproduction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780FB82-DA71-516E-E8C9-FA4A519C8A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2996952"/>
            <a:ext cx="8568952" cy="3756311"/>
          </a:xfrm>
          <a:prstGeom prst="rect">
            <a:avLst/>
          </a:prstGeom>
        </p:spPr>
      </p:pic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E6825736-845D-E564-0F8B-E35019390731}"/>
              </a:ext>
            </a:extLst>
          </p:cNvPr>
          <p:cNvCxnSpPr>
            <a:cxnSpLocks/>
          </p:cNvCxnSpPr>
          <p:nvPr/>
        </p:nvCxnSpPr>
        <p:spPr>
          <a:xfrm flipV="1">
            <a:off x="2771800" y="4455289"/>
            <a:ext cx="2664296" cy="1668135"/>
          </a:xfrm>
          <a:prstGeom prst="straightConnector1">
            <a:avLst/>
          </a:prstGeom>
          <a:ln w="12700"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화살표 연결선 5">
            <a:extLst>
              <a:ext uri="{FF2B5EF4-FFF2-40B4-BE49-F238E27FC236}">
                <a16:creationId xmlns:a16="http://schemas.microsoft.com/office/drawing/2014/main" id="{6C01C26C-A899-631D-7F71-96A9C2878F90}"/>
              </a:ext>
            </a:extLst>
          </p:cNvPr>
          <p:cNvCxnSpPr>
            <a:cxnSpLocks/>
          </p:cNvCxnSpPr>
          <p:nvPr/>
        </p:nvCxnSpPr>
        <p:spPr>
          <a:xfrm flipH="1" flipV="1">
            <a:off x="2339752" y="4398213"/>
            <a:ext cx="2880320" cy="1479059"/>
          </a:xfrm>
          <a:prstGeom prst="straightConnector1">
            <a:avLst/>
          </a:prstGeom>
          <a:ln w="12700">
            <a:solidFill>
              <a:srgbClr val="8585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B43A0E8-25DC-0FC8-83CD-FA24EDCFA59A}"/>
                  </a:ext>
                </a:extLst>
              </p:cNvPr>
              <p:cNvSpPr txBox="1"/>
              <p:nvPr/>
            </p:nvSpPr>
            <p:spPr>
              <a:xfrm>
                <a:off x="1835696" y="3117708"/>
                <a:ext cx="1567801" cy="2991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𝛾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en-US" altLang="ko-KR" b="0" i="0" smtClean="0">
                          <a:latin typeface="Cambria Math" panose="02040503050406030204" pitchFamily="18" charset="0"/>
                        </a:rPr>
                        <m:t> ~ 5 </m:t>
                      </m:r>
                      <m:r>
                        <m:rPr>
                          <m:sty m:val="p"/>
                        </m:rPr>
                        <a:rPr lang="en-US" altLang="ko-KR" b="0" i="0" smtClean="0">
                          <a:latin typeface="Cambria Math" panose="02040503050406030204" pitchFamily="18" charset="0"/>
                        </a:rPr>
                        <m:t>GeV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B43A0E8-25DC-0FC8-83CD-FA24EDCFA5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3117708"/>
                <a:ext cx="1567801" cy="299184"/>
              </a:xfrm>
              <a:prstGeom prst="rect">
                <a:avLst/>
              </a:prstGeom>
              <a:blipFill>
                <a:blip r:embed="rId5"/>
                <a:stretch>
                  <a:fillRect l="-3113" r="-3891" b="-18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E0B87F7-9B3B-5196-9B04-010F3935270E}"/>
                  </a:ext>
                </a:extLst>
              </p:cNvPr>
              <p:cNvSpPr txBox="1"/>
              <p:nvPr/>
            </p:nvSpPr>
            <p:spPr>
              <a:xfrm>
                <a:off x="1254961" y="5182346"/>
                <a:ext cx="1341403" cy="29918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ko-KR" altLang="en-US" i="1" smtClean="0">
                              <a:latin typeface="Cambria Math" panose="02040503050406030204" pitchFamily="18" charset="0"/>
                            </a:rPr>
                            <m:t>𝛾</m:t>
                          </m:r>
                        </m:sub>
                      </m:sSub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b="0" i="0" smtClean="0">
                          <a:latin typeface="Cambria Math" panose="02040503050406030204" pitchFamily="18" charset="0"/>
                        </a:rPr>
                        <m:t>3.4 </m:t>
                      </m:r>
                      <m:r>
                        <m:rPr>
                          <m:sty m:val="p"/>
                        </m:rPr>
                        <a:rPr lang="en-US" altLang="ko-KR" b="0" i="0" smtClean="0">
                          <a:latin typeface="Cambria Math" panose="02040503050406030204" pitchFamily="18" charset="0"/>
                        </a:rPr>
                        <m:t>GeV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E0B87F7-9B3B-5196-9B04-010F393527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4961" y="5182346"/>
                <a:ext cx="1341403" cy="299184"/>
              </a:xfrm>
              <a:prstGeom prst="rect">
                <a:avLst/>
              </a:prstGeom>
              <a:blipFill>
                <a:blip r:embed="rId6"/>
                <a:stretch>
                  <a:fillRect l="-4091" r="-4091" b="-204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8743DBB5-2C29-08EE-7BA5-CBFEE5AAE2DB}"/>
              </a:ext>
            </a:extLst>
          </p:cNvPr>
          <p:cNvSpPr txBox="1"/>
          <p:nvPr/>
        </p:nvSpPr>
        <p:spPr>
          <a:xfrm rot="1632486">
            <a:off x="2583029" y="4744995"/>
            <a:ext cx="115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rgbClr val="8585FF"/>
                </a:solidFill>
              </a:rPr>
              <a:t>wrong?</a:t>
            </a:r>
            <a:endParaRPr lang="ko-KR" altLang="en-US" sz="2400" dirty="0">
              <a:solidFill>
                <a:srgbClr val="8585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4C9D44-7BC2-6943-8157-5355B5A4AE34}"/>
              </a:ext>
            </a:extLst>
          </p:cNvPr>
          <p:cNvSpPr txBox="1"/>
          <p:nvPr/>
        </p:nvSpPr>
        <p:spPr>
          <a:xfrm rot="19671562">
            <a:off x="3286231" y="5437611"/>
            <a:ext cx="115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rgbClr val="00FF00"/>
                </a:solidFill>
              </a:rPr>
              <a:t>correct?</a:t>
            </a:r>
            <a:endParaRPr lang="ko-KR" altLang="en-US" sz="24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5447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827"/>
            <a:ext cx="9143999" cy="7200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Axial meson photoproduction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00B9705-2346-7956-430C-7B7D168588AF}"/>
                  </a:ext>
                </a:extLst>
              </p:cNvPr>
              <p:cNvSpPr txBox="1"/>
              <p:nvPr/>
            </p:nvSpPr>
            <p:spPr>
              <a:xfrm>
                <a:off x="1" y="980728"/>
                <a:ext cx="9143998" cy="19720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Wingdings" panose="05000000000000000000" pitchFamily="2" charset="2"/>
                  <a:buChar char="v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800" dirty="0"/>
                  <a:t> photoproduction                            </a:t>
                </a:r>
                <a:r>
                  <a:rPr lang="en-US" altLang="ko-KR" sz="2000" dirty="0">
                    <a:solidFill>
                      <a:schemeClr val="accent2">
                        <a:lumMod val="75000"/>
                      </a:schemeClr>
                    </a:solidFill>
                  </a:rPr>
                  <a:t>Condo et. al. PLB 30, 421  (1969)</a:t>
                </a:r>
                <a:endParaRPr lang="en-US" altLang="ko-KR" sz="2800" dirty="0"/>
              </a:p>
              <a:p>
                <a:r>
                  <a:rPr lang="en-US" altLang="ko-KR" sz="2400" dirty="0"/>
                  <a:t>                </a:t>
                </a:r>
                <a:r>
                  <a:rPr lang="en-US" altLang="ko-KR" sz="2000" dirty="0">
                    <a:solidFill>
                      <a:schemeClr val="tx1"/>
                    </a:solidFill>
                  </a:rPr>
                  <a:t>Large width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=400~600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altLang="ko-KR" sz="2000" dirty="0">
                    <a:solidFill>
                      <a:schemeClr val="tx1"/>
                    </a:solidFill>
                  </a:rPr>
                  <a:t>MeV </a:t>
                </a:r>
                <a14:m>
                  <m:oMath xmlns:m="http://schemas.openxmlformats.org/officeDocument/2006/math">
                    <m:r>
                      <a:rPr lang="en-US" altLang="ko-KR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Difficult to isolate single particle state</a:t>
                </a:r>
                <a:endParaRPr lang="en-US" altLang="ko-KR" sz="2000" dirty="0"/>
              </a:p>
              <a:p>
                <a:r>
                  <a:rPr lang="en-US" altLang="ko-KR" sz="2000" dirty="0"/>
                  <a:t>                   </a:t>
                </a:r>
              </a:p>
              <a:p>
                <a:r>
                  <a:rPr lang="en-US" altLang="ko-KR" sz="2000" dirty="0"/>
                  <a:t>                    Pion </a:t>
                </a:r>
                <a:r>
                  <a:rPr lang="en-US" altLang="ko-KR" sz="2000" dirty="0" err="1"/>
                  <a:t>exch</a:t>
                </a:r>
                <a:r>
                  <a:rPr lang="en-US" altLang="ko-KR" sz="2000" dirty="0"/>
                  <a:t> dominance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𝜋𝛾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=311 </m:t>
                    </m:r>
                    <m:r>
                      <m:rPr>
                        <m:sty m:val="p"/>
                      </m:rPr>
                      <a:rPr lang="en-US" altLang="ko-KR" sz="2000" b="0" i="0" smtClean="0">
                        <a:latin typeface="Cambria Math" panose="02040503050406030204" pitchFamily="18" charset="0"/>
                      </a:rPr>
                      <m:t>keV</m:t>
                    </m:r>
                  </m:oMath>
                </a14:m>
                <a:r>
                  <a:rPr lang="en-US" altLang="ko-KR" sz="2000" dirty="0"/>
                  <a:t>   </a:t>
                </a:r>
              </a:p>
              <a:p>
                <a:r>
                  <a:rPr lang="en-US" altLang="ko-KR" sz="2000" dirty="0"/>
                  <a:t>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ko-KR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</m:t>
                    </m:r>
                  </m:oMath>
                </a14:m>
                <a:r>
                  <a:rPr lang="ko-KR" altLang="en-US" sz="2000" dirty="0"/>
                  <a:t>  </a:t>
                </a:r>
                <a:r>
                  <a:rPr lang="en-US" altLang="ko-KR" sz="2000" dirty="0"/>
                  <a:t>with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𝐷</m:t>
                        </m:r>
                      </m:num>
                      <m:den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𝑆</m:t>
                        </m:r>
                      </m:den>
                    </m:f>
                    <m:d>
                      <m:dPr>
                        <m:ctrlPr>
                          <a:rPr lang="en-US" altLang="ko-KR" sz="20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𝜌𝜋</m:t>
                        </m:r>
                      </m:e>
                    </m:d>
                    <m:r>
                      <a:rPr lang="en-US" altLang="ko-KR" sz="2000" b="0" i="1" dirty="0" smtClean="0">
                        <a:latin typeface="Cambria Math" panose="02040503050406030204" pitchFamily="18" charset="0"/>
                      </a:rPr>
                      <m:t>=−0.062±0.02</m:t>
                    </m:r>
                  </m:oMath>
                </a14:m>
                <a:endParaRPr lang="en-US" altLang="ko-KR" sz="2000" dirty="0">
                  <a:solidFill>
                    <a:schemeClr val="accent2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00B9705-2346-7956-430C-7B7D168588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" y="980728"/>
                <a:ext cx="9143998" cy="1972015"/>
              </a:xfrm>
              <a:prstGeom prst="rect">
                <a:avLst/>
              </a:prstGeom>
              <a:blipFill>
                <a:blip r:embed="rId3"/>
                <a:stretch>
                  <a:fillRect t="-3096" r="-600" b="-154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6923E2F-8110-F1F2-98B2-8BACE2C0B185}"/>
                  </a:ext>
                </a:extLst>
              </p:cNvPr>
              <p:cNvSpPr txBox="1"/>
              <p:nvPr/>
            </p:nvSpPr>
            <p:spPr>
              <a:xfrm>
                <a:off x="0" y="3789040"/>
                <a:ext cx="9143998" cy="22446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v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800" dirty="0"/>
                  <a:t> photoproduction                       </a:t>
                </a:r>
                <a:r>
                  <a:rPr lang="en-US" altLang="ko-KR" sz="2000" dirty="0">
                    <a:solidFill>
                      <a:schemeClr val="accent2">
                        <a:lumMod val="75000"/>
                      </a:schemeClr>
                    </a:solidFill>
                  </a:rPr>
                  <a:t>Blackett et. al. </a:t>
                </a:r>
                <a:r>
                  <a:rPr lang="en-US" altLang="ko-KR" sz="2000" dirty="0" err="1">
                    <a:solidFill>
                      <a:schemeClr val="accent2">
                        <a:lumMod val="75000"/>
                      </a:schemeClr>
                    </a:solidFill>
                  </a:rPr>
                  <a:t>arXiv:hep-ex</a:t>
                </a:r>
                <a:r>
                  <a:rPr lang="en-US" altLang="ko-KR" sz="2000" dirty="0">
                    <a:solidFill>
                      <a:schemeClr val="accent2">
                        <a:lumMod val="75000"/>
                      </a:schemeClr>
                    </a:solidFill>
                  </a:rPr>
                  <a:t>/9708032 </a:t>
                </a:r>
                <a:endParaRPr lang="en-US" altLang="ko-KR" sz="2000" dirty="0"/>
              </a:p>
              <a:p>
                <a:r>
                  <a:rPr lang="en-US" altLang="ko-KR" sz="2000" dirty="0"/>
                  <a:t>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sSub>
                          <m:sSubPr>
                            <m:ctrlPr>
                              <a:rPr lang="en-US" altLang="ko-KR" sz="2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altLang="ko-KR" sz="2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=142±9</m:t>
                    </m:r>
                  </m:oMath>
                </a14:m>
                <a:r>
                  <a:rPr lang="ko-KR" altLang="en-US" sz="2000" dirty="0">
                    <a:solidFill>
                      <a:schemeClr val="tx1"/>
                    </a:solidFill>
                  </a:rPr>
                  <a:t> </a:t>
                </a:r>
                <a:r>
                  <a:rPr lang="en-US" altLang="ko-KR" sz="2000" dirty="0">
                    <a:solidFill>
                      <a:schemeClr val="tx1"/>
                    </a:solidFill>
                  </a:rPr>
                  <a:t>MeV</a:t>
                </a:r>
                <a:r>
                  <a:rPr lang="en-US" altLang="ko-KR" sz="20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 Easy to identify</a:t>
                </a:r>
                <a:endParaRPr lang="en-US" altLang="ko-KR" sz="2000" dirty="0"/>
              </a:p>
              <a:p>
                <a:endParaRPr lang="en-US" altLang="ko-KR" sz="2000" dirty="0"/>
              </a:p>
              <a:p>
                <a:r>
                  <a:rPr lang="en-US" altLang="ko-KR" sz="2000" dirty="0"/>
                  <a:t>                                   Pion, </a:t>
                </a:r>
                <a14:m>
                  <m:oMath xmlns:m="http://schemas.openxmlformats.org/officeDocument/2006/math">
                    <m:r>
                      <a:rPr lang="ko-KR" altLang="el-G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altLang="ko-KR" sz="2000" dirty="0"/>
                  <a:t> </a:t>
                </a:r>
                <a:r>
                  <a:rPr lang="en-US" altLang="ko-KR" sz="2000" dirty="0" err="1"/>
                  <a:t>exch</a:t>
                </a:r>
                <a:r>
                  <a:rPr lang="en-US" altLang="ko-KR" sz="2000" dirty="0"/>
                  <a:t> dominance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sSub>
                          <m:sSubPr>
                            <m:ctrlPr>
                              <a:rPr lang="el-GR" altLang="ko-KR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l-GR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ko-KR" altLang="el-G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=144 </m:t>
                    </m:r>
                    <m:r>
                      <m:rPr>
                        <m:sty m:val="p"/>
                      </m:rPr>
                      <a:rPr lang="en-US" altLang="ko-KR" sz="2000" b="0" i="0" smtClean="0">
                        <a:latin typeface="Cambria Math" panose="02040503050406030204" pitchFamily="18" charset="0"/>
                      </a:rPr>
                      <m:t>keV</m:t>
                    </m:r>
                    <m:r>
                      <a:rPr lang="en-US" altLang="ko-KR" sz="2000" b="0" i="0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   </m:t>
                        </m:r>
                        <m:r>
                          <m:rPr>
                            <m:sty m:val="p"/>
                          </m:rPr>
                          <a:rPr lang="el-GR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sSub>
                          <m:sSubPr>
                            <m:ctrlPr>
                              <a:rPr lang="el-GR" altLang="ko-KR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l-GR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ko-KR" altLang="el-G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𝜂</m:t>
                        </m:r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𝛾</m:t>
                        </m:r>
                      </m:sub>
                    </m:sSub>
                    <m:r>
                      <a:rPr lang="en-US" altLang="ko-KR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354</m:t>
                    </m:r>
                    <m:r>
                      <a:rPr lang="en-US" altLang="ko-KR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ko-KR" sz="2000">
                        <a:latin typeface="Cambria Math" panose="02040503050406030204" pitchFamily="18" charset="0"/>
                      </a:rPr>
                      <m:t>keV</m:t>
                    </m:r>
                  </m:oMath>
                </a14:m>
                <a:endParaRPr lang="en-US" altLang="ko-KR" sz="2000" dirty="0"/>
              </a:p>
              <a:p>
                <a:r>
                  <a:rPr lang="en-US" altLang="ko-KR" sz="2000" dirty="0"/>
                  <a:t>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ko-KR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𝜋𝜋𝜋𝜋</m:t>
                    </m:r>
                  </m:oMath>
                </a14:m>
                <a:r>
                  <a:rPr lang="ko-KR" altLang="en-US" sz="2000" dirty="0"/>
                  <a:t>  </a:t>
                </a:r>
                <a:r>
                  <a:rPr lang="en-US" altLang="ko-KR" sz="2000" dirty="0"/>
                  <a:t>with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𝐷</m:t>
                        </m:r>
                      </m:num>
                      <m:den>
                        <m:r>
                          <a:rPr lang="en-US" altLang="ko-KR" sz="2000" b="0" i="1" dirty="0" smtClean="0">
                            <a:latin typeface="Cambria Math" panose="02040503050406030204" pitchFamily="18" charset="0"/>
                          </a:rPr>
                          <m:t>𝑆</m:t>
                        </m:r>
                      </m:den>
                    </m:f>
                    <m:d>
                      <m:dPr>
                        <m:ctrlPr>
                          <a:rPr lang="en-US" altLang="ko-KR" sz="20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ko-KR" altLang="en-US" sz="2000" i="1" dirty="0" smtClean="0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</m:d>
                    <m:r>
                      <a:rPr lang="en-US" altLang="ko-KR" sz="2000" b="0" i="1" dirty="0" smtClean="0">
                        <a:latin typeface="Cambria Math" panose="02040503050406030204" pitchFamily="18" charset="0"/>
                      </a:rPr>
                      <m:t>=0.277±0.027</m:t>
                    </m:r>
                  </m:oMath>
                </a14:m>
                <a:endParaRPr lang="en-US" altLang="ko-KR" sz="2000" dirty="0"/>
              </a:p>
              <a:p>
                <a:r>
                  <a:rPr lang="en-US" altLang="ko-KR" sz="2000" dirty="0">
                    <a:solidFill>
                      <a:schemeClr val="accent2">
                        <a:lumMod val="75000"/>
                      </a:schemeClr>
                    </a:solidFill>
                  </a:rPr>
                  <a:t>                                    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26923E2F-8110-F1F2-98B2-8BACE2C0B1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789040"/>
                <a:ext cx="9143998" cy="2244653"/>
              </a:xfrm>
              <a:prstGeom prst="rect">
                <a:avLst/>
              </a:prstGeom>
              <a:blipFill>
                <a:blip r:embed="rId4"/>
                <a:stretch>
                  <a:fillRect t="-2717" r="-4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8E326E6-6F9D-80B4-7933-C00196B8037F}"/>
                  </a:ext>
                </a:extLst>
              </p:cNvPr>
              <p:cNvSpPr txBox="1"/>
              <p:nvPr/>
            </p:nvSpPr>
            <p:spPr>
              <a:xfrm>
                <a:off x="2123728" y="2905700"/>
                <a:ext cx="5616624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ko-KR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ko-KR" sz="20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l-GR" altLang="ko-KR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o-KR" altLang="el-GR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ko-KR" altLang="en-US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with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ko-KR" altLang="en-US" sz="2000" b="0" i="1" smtClean="0">
                        <a:latin typeface="Cambria Math" panose="02040503050406030204" pitchFamily="18" charset="0"/>
                      </a:rPr>
                      <m:t>𝜌𝜋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ko-KR" altLang="en-US" sz="2000" i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8E326E6-6F9D-80B4-7933-C00196B803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2905700"/>
                <a:ext cx="5616624" cy="307777"/>
              </a:xfrm>
              <a:prstGeom prst="rect">
                <a:avLst/>
              </a:prstGeom>
              <a:blipFill>
                <a:blip r:embed="rId5"/>
                <a:stretch>
                  <a:fillRect l="-1085" t="-26000" b="-5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65B5000E-09FD-81BC-61E1-B75DE5E1268F}"/>
              </a:ext>
            </a:extLst>
          </p:cNvPr>
          <p:cNvSpPr txBox="1">
            <a:spLocks/>
          </p:cNvSpPr>
          <p:nvPr/>
        </p:nvSpPr>
        <p:spPr>
          <a:xfrm>
            <a:off x="251520" y="3215657"/>
            <a:ext cx="8712968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</a:t>
            </a:r>
            <a:r>
              <a:rPr lang="en-US" altLang="ko-KR" sz="2000" dirty="0">
                <a:solidFill>
                  <a:srgbClr val="009900"/>
                </a:solidFill>
              </a:rPr>
              <a:t>No structure of the formal reaction vs. p-wave ang. </a:t>
            </a:r>
            <a:r>
              <a:rPr lang="en-US" altLang="ko-KR" sz="2000" dirty="0" err="1">
                <a:solidFill>
                  <a:srgbClr val="009900"/>
                </a:solidFill>
              </a:rPr>
              <a:t>distrib</a:t>
            </a:r>
            <a:r>
              <a:rPr lang="en-US" altLang="ko-KR" sz="2000" dirty="0">
                <a:solidFill>
                  <a:srgbClr val="009900"/>
                </a:solidFill>
              </a:rPr>
              <a:t>. of the latter process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7420CD5-B872-8724-2FFD-9DB448DDF2FF}"/>
                  </a:ext>
                </a:extLst>
              </p:cNvPr>
              <p:cNvSpPr txBox="1"/>
              <p:nvPr/>
            </p:nvSpPr>
            <p:spPr>
              <a:xfrm>
                <a:off x="2123728" y="6354907"/>
                <a:ext cx="5616624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ko-KR" alt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ko-KR" altLang="en-US" sz="2000" i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7420CD5-B872-8724-2FFD-9DB448DDF2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6354907"/>
                <a:ext cx="5616624" cy="307777"/>
              </a:xfrm>
              <a:prstGeom prst="rect">
                <a:avLst/>
              </a:prstGeom>
              <a:blipFill>
                <a:blip r:embed="rId6"/>
                <a:stretch>
                  <a:fillRect l="-1518" t="-1961" b="-2352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내용 개체 틀 6">
            <a:extLst>
              <a:ext uri="{FF2B5EF4-FFF2-40B4-BE49-F238E27FC236}">
                <a16:creationId xmlns:a16="http://schemas.microsoft.com/office/drawing/2014/main" id="{DF1750A9-744D-CFF9-1F40-A44779026999}"/>
              </a:ext>
            </a:extLst>
          </p:cNvPr>
          <p:cNvSpPr txBox="1">
            <a:spLocks/>
          </p:cNvSpPr>
          <p:nvPr/>
        </p:nvSpPr>
        <p:spPr>
          <a:xfrm>
            <a:off x="3779912" y="5738729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</a:t>
            </a:r>
            <a:r>
              <a:rPr lang="en-US" altLang="ko-KR" sz="2000" dirty="0" err="1">
                <a:solidFill>
                  <a:schemeClr val="accent2">
                    <a:lumMod val="75000"/>
                  </a:schemeClr>
                </a:solidFill>
              </a:rPr>
              <a:t>Brau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 et. al. PRD 37, 2379 (1988) </a:t>
            </a:r>
          </a:p>
        </p:txBody>
      </p:sp>
      <p:sp>
        <p:nvSpPr>
          <p:cNvPr id="11" name="내용 개체 틀 6">
            <a:extLst>
              <a:ext uri="{FF2B5EF4-FFF2-40B4-BE49-F238E27FC236}">
                <a16:creationId xmlns:a16="http://schemas.microsoft.com/office/drawing/2014/main" id="{A6E94C20-D68A-C76B-EE41-E8EEB44E90AE}"/>
              </a:ext>
            </a:extLst>
          </p:cNvPr>
          <p:cNvSpPr txBox="1">
            <a:spLocks/>
          </p:cNvSpPr>
          <p:nvPr/>
        </p:nvSpPr>
        <p:spPr>
          <a:xfrm>
            <a:off x="3854856" y="6014087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Atkins et. al. NPB 243, 1 (1984) </a:t>
            </a:r>
          </a:p>
        </p:txBody>
      </p:sp>
      <p:sp>
        <p:nvSpPr>
          <p:cNvPr id="12" name="내용 개체 틀 6">
            <a:extLst>
              <a:ext uri="{FF2B5EF4-FFF2-40B4-BE49-F238E27FC236}">
                <a16:creationId xmlns:a16="http://schemas.microsoft.com/office/drawing/2014/main" id="{CE2CDA29-CBDF-CC39-7D13-54F29D88008F}"/>
              </a:ext>
            </a:extLst>
          </p:cNvPr>
          <p:cNvSpPr txBox="1">
            <a:spLocks/>
          </p:cNvSpPr>
          <p:nvPr/>
        </p:nvSpPr>
        <p:spPr>
          <a:xfrm>
            <a:off x="3923928" y="1862630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Ishida et. al. PRD 40, 1497 (1989) </a:t>
            </a:r>
          </a:p>
        </p:txBody>
      </p:sp>
      <p:sp>
        <p:nvSpPr>
          <p:cNvPr id="13" name="내용 개체 틀 6">
            <a:extLst>
              <a:ext uri="{FF2B5EF4-FFF2-40B4-BE49-F238E27FC236}">
                <a16:creationId xmlns:a16="http://schemas.microsoft.com/office/drawing/2014/main" id="{F4CFB730-AFF5-01FD-E1A3-932D5B0A7E75}"/>
              </a:ext>
            </a:extLst>
          </p:cNvPr>
          <p:cNvSpPr txBox="1">
            <a:spLocks/>
          </p:cNvSpPr>
          <p:nvPr/>
        </p:nvSpPr>
        <p:spPr>
          <a:xfrm>
            <a:off x="3827724" y="4543949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Ishida et. al. PRD 40, 1497 (1989) </a:t>
            </a:r>
          </a:p>
        </p:txBody>
      </p:sp>
    </p:spTree>
    <p:extLst>
      <p:ext uri="{BB962C8B-B14F-4D97-AF65-F5344CB8AC3E}">
        <p14:creationId xmlns:p14="http://schemas.microsoft.com/office/powerpoint/2010/main" val="38599614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2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32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bSup>
                      <m:sSub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2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32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32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>
            <a:extLst>
              <a:ext uri="{FF2B5EF4-FFF2-40B4-BE49-F238E27FC236}">
                <a16:creationId xmlns:a16="http://schemas.microsoft.com/office/drawing/2014/main" id="{A198E9CC-0F26-7D3B-E10B-AEF93BD11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23791"/>
            <a:ext cx="2860229" cy="264737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6B113B-3584-D646-6330-A0DC4630E97E}"/>
                  </a:ext>
                </a:extLst>
              </p:cNvPr>
              <p:cNvSpPr txBox="1"/>
              <p:nvPr/>
            </p:nvSpPr>
            <p:spPr>
              <a:xfrm>
                <a:off x="2798352" y="1182118"/>
                <a:ext cx="482778" cy="3429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ko-KR" sz="1600" i="1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6B113B-3584-D646-6330-A0DC4630E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352" y="1182118"/>
                <a:ext cx="482778" cy="342914"/>
              </a:xfrm>
              <a:prstGeom prst="rect">
                <a:avLst/>
              </a:prstGeom>
              <a:blipFill>
                <a:blip r:embed="rId5"/>
                <a:stretch>
                  <a:fillRect r="-40506" b="-1071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2450247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8103A8C-0009-772E-1CF7-552C87D8625A}"/>
                  </a:ext>
                </a:extLst>
              </p:cNvPr>
              <p:cNvSpPr txBox="1"/>
              <p:nvPr/>
            </p:nvSpPr>
            <p:spPr>
              <a:xfrm>
                <a:off x="1716187" y="2347907"/>
                <a:ext cx="259959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0" dirty="0"/>
                  <a:t> </a:t>
                </a:r>
                <a14:m>
                  <m:oMath xmlns:m="http://schemas.openxmlformats.org/officeDocument/2006/math">
                    <m:r>
                      <a:rPr lang="ko-KR" alt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ko-KR" altLang="en-US" b="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l-GR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Ρ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𝑜𝑚𝑒𝑟𝑜𝑛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8103A8C-0009-772E-1CF7-552C87D86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187" y="2347907"/>
                <a:ext cx="2599594" cy="369332"/>
              </a:xfrm>
              <a:prstGeom prst="rect">
                <a:avLst/>
              </a:prstGeom>
              <a:blipFill>
                <a:blip r:embed="rId6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321328" y="847574"/>
                <a:ext cx="4785156" cy="1933354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bSup>
                      <m:sSubSup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ko-KR" alt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sSup>
                      <m:sSupPr>
                        <m:ctrlP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ko-KR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altLang="ko-KR" sz="200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altLang="ko-KR" sz="2000" dirty="0"/>
                  <a:t>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𝛾𝜋</m:t>
                        </m:r>
                        <m:sSub>
                          <m:sSub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=0.189,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>
                            <a:latin typeface="Cambria Math" panose="02040503050406030204" pitchFamily="18" charset="0"/>
                          </a:rPr>
                          <m:t>𝜋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</m:sSub>
                    <m:r>
                      <a:rPr lang="en-US" altLang="ko-KR" sz="2000" i="1">
                        <a:latin typeface="Cambria Math" panose="02040503050406030204" pitchFamily="18" charset="0"/>
                      </a:rPr>
                      <m:t>=13.4</m:t>
                    </m:r>
                  </m:oMath>
                </a14:m>
                <a:endParaRPr lang="en-US" altLang="ko-KR" sz="2000" dirty="0"/>
              </a:p>
              <a:p>
                <a:pPr marL="0" indent="0">
                  <a:buNone/>
                </a:pPr>
                <a:r>
                  <a:rPr lang="en-US" altLang="ko-KR" sz="2000" dirty="0"/>
                  <a:t>     CQM </a:t>
                </a:r>
                <a14:m>
                  <m:oMath xmlns:m="http://schemas.openxmlformats.org/officeDocument/2006/math"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𝛾𝜂</m:t>
                        </m:r>
                        <m:sSub>
                          <m:sSub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>
                            <a:latin typeface="Cambria Math" panose="02040503050406030204" pitchFamily="18" charset="0"/>
                          </a:rPr>
                          <m:t>𝛾𝜋</m:t>
                        </m:r>
                        <m:sSub>
                          <m:sSubPr>
                            <m:ctrlPr>
                              <a:rPr lang="en-US" altLang="ko-KR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𝜂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</m:sSub>
                    <m:r>
                      <a:rPr lang="en-US" altLang="ko-KR" sz="2000" i="1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altLang="ko-KR" sz="2000" dirty="0">
                  <a:highlight>
                    <a:srgbClr val="FFFF00"/>
                  </a:highlight>
                </a:endParaRPr>
              </a:p>
              <a:p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bSup>
                      <m:sSubSupPr>
                        <m:ctrlPr>
                          <a:rPr lang="en-US" altLang="ko-KR" sz="20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2000" dirty="0"/>
                  <a:t> from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endParaRPr lang="en-US" altLang="ko-KR" sz="2000" dirty="0"/>
              </a:p>
              <a:p>
                <a:pPr marL="0" indent="0">
                  <a:buNone/>
                </a:pPr>
                <a:r>
                  <a:rPr lang="en-US" altLang="ko-KR" sz="2000" dirty="0"/>
                  <a:t>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𝛾𝜋</m:t>
                        </m:r>
                        <m:sSub>
                          <m:sSubPr>
                            <m:ctrlPr>
                              <a:rPr lang="en-US" altLang="ko-KR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o-KR" altLang="en-US" sz="2000" i="1" smtClean="0"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  <m:sub>
                            <m:r>
                              <a:rPr lang="en-US" altLang="ko-KR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=0.1 , 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ko-KR" altLang="en-US" sz="2000" i="1" smtClean="0">
                            <a:latin typeface="Cambria Math" panose="02040503050406030204" pitchFamily="18" charset="0"/>
                          </a:rPr>
                          <m:t>𝜋</m:t>
                        </m:r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𝑁𝑁</m:t>
                        </m:r>
                      </m:sub>
                    </m:sSub>
                    <m:r>
                      <a:rPr lang="en-US" altLang="ko-KR" sz="2000" b="0" i="1" smtClean="0">
                        <a:latin typeface="Cambria Math" panose="02040503050406030204" pitchFamily="18" charset="0"/>
                      </a:rPr>
                      <m:t>=−13.4</m:t>
                    </m:r>
                  </m:oMath>
                </a14:m>
                <a:endParaRPr lang="en-US" altLang="ko-KR" sz="2000" dirty="0"/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1328" y="847574"/>
                <a:ext cx="4785156" cy="1933354"/>
              </a:xfrm>
              <a:prstGeom prst="rect">
                <a:avLst/>
              </a:prstGeom>
              <a:blipFill>
                <a:blip r:embed="rId7"/>
                <a:stretch>
                  <a:fillRect l="-1146" t="-946" b="-315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내용 개체 틀 10">
            <a:extLst>
              <a:ext uri="{FF2B5EF4-FFF2-40B4-BE49-F238E27FC236}">
                <a16:creationId xmlns:a16="http://schemas.microsoft.com/office/drawing/2014/main" id="{9499C66D-48C7-EB81-E235-C2E921343B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/>
          <a:stretch>
            <a:fillRect/>
          </a:stretch>
        </p:blipFill>
        <p:spPr>
          <a:xfrm>
            <a:off x="4054995" y="3195904"/>
            <a:ext cx="5051489" cy="3595602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내용 개체 틀 6">
                <a:extLst>
                  <a:ext uri="{FF2B5EF4-FFF2-40B4-BE49-F238E27FC236}">
                    <a16:creationId xmlns:a16="http://schemas.microsoft.com/office/drawing/2014/main" id="{A8065190-E540-70D7-445B-520E3B1A2FD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0" y="3571166"/>
                <a:ext cx="3995936" cy="3286834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Wingdings" panose="05000000000000000000" pitchFamily="2" charset="2"/>
                  <a:buChar char="ü"/>
                </a:pPr>
                <a:r>
                  <a:rPr lang="en-US" altLang="ko-KR" sz="2000" dirty="0">
                    <a:solidFill>
                      <a:srgbClr val="009900"/>
                    </a:solidFill>
                  </a:rPr>
                  <a:t>Motivated by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200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99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ko-KR" altLang="en-US" sz="2000" i="1" smtClean="0">
                        <a:solidFill>
                          <a:srgbClr val="0099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000" dirty="0">
                    <a:solidFill>
                      <a:srgbClr val="009900"/>
                    </a:solidFill>
                  </a:rPr>
                  <a:t> decay</a:t>
                </a: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en-US" altLang="ko-KR" sz="2000" dirty="0"/>
                  <a:t>Confirm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2000" i="1" smtClean="0">
                        <a:solidFill>
                          <a:srgbClr val="00808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2000" b="0" i="1" smtClean="0">
                        <a:solidFill>
                          <a:srgbClr val="00808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b="0" i="1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808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rgbClr val="008080"/>
                    </a:solidFill>
                  </a:rPr>
                  <a:t> decay  </a:t>
                </a:r>
                <a:endParaRPr lang="en-US" altLang="ko-KR" sz="2000" dirty="0">
                  <a:solidFill>
                    <a:srgbClr val="009900"/>
                  </a:solidFill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en-US" altLang="ko-KR" sz="2000" dirty="0"/>
                  <a:t>Test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2000" dirty="0"/>
                  <a:t> </a:t>
                </a:r>
                <a:r>
                  <a:rPr lang="en-US" altLang="ko-KR" sz="2000" dirty="0" err="1"/>
                  <a:t>exch</a:t>
                </a:r>
                <a:r>
                  <a:rPr lang="en-US" altLang="ko-KR" sz="2000" dirty="0"/>
                  <a:t> in the t-</a:t>
                </a:r>
                <a:r>
                  <a:rPr lang="en-US" altLang="ko-KR" sz="2000" dirty="0" err="1"/>
                  <a:t>ch.</a:t>
                </a:r>
                <a:endParaRPr lang="en-US" altLang="ko-KR" sz="2000" dirty="0">
                  <a:solidFill>
                    <a:srgbClr val="009900"/>
                  </a:solidFill>
                </a:endParaRPr>
              </a:p>
              <a:p>
                <a:r>
                  <a:rPr lang="en-US" altLang="ko-KR" sz="2000" dirty="0"/>
                  <a:t>Allow </a:t>
                </a:r>
                <a14:m>
                  <m:oMath xmlns:m="http://schemas.openxmlformats.org/officeDocument/2006/math">
                    <m:r>
                      <a:rPr lang="en-US" altLang="ko-KR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altLang="ko-KR" sz="2000" dirty="0"/>
                  <a:t> - even exchange.</a:t>
                </a:r>
              </a:p>
              <a:p>
                <a:r>
                  <a:rPr lang="en-US" altLang="ko-KR" sz="2000" dirty="0">
                    <a:solidFill>
                      <a:srgbClr val="FF0000"/>
                    </a:solidFill>
                  </a:rPr>
                  <a:t>Pion-</a:t>
                </a:r>
                <a:r>
                  <a:rPr lang="en-US" altLang="ko-KR" sz="2000" dirty="0" err="1">
                    <a:solidFill>
                      <a:srgbClr val="FF0000"/>
                    </a:solidFill>
                  </a:rPr>
                  <a:t>exch</a:t>
                </a:r>
                <a:r>
                  <a:rPr lang="en-US" altLang="ko-KR" sz="2000" dirty="0">
                    <a:solidFill>
                      <a:srgbClr val="FF0000"/>
                    </a:solidFill>
                  </a:rPr>
                  <a:t> insufficient to agree with data. </a:t>
                </a:r>
              </a:p>
              <a:p>
                <a:r>
                  <a:rPr lang="en-US" altLang="ko-KR" sz="2000" dirty="0"/>
                  <a:t>More contribution to high energy region; </a:t>
                </a:r>
                <a:r>
                  <a:rPr lang="en-US" altLang="ko-KR" sz="2000" dirty="0">
                    <a:solidFill>
                      <a:srgbClr val="0000FF"/>
                    </a:solidFill>
                  </a:rPr>
                  <a:t>role of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altLang="ko-KR" sz="2000" dirty="0">
                    <a:solidFill>
                      <a:srgbClr val="0000FF"/>
                    </a:solidFill>
                  </a:rPr>
                  <a:t> exchange</a:t>
                </a:r>
                <a:r>
                  <a:rPr lang="en-US" altLang="ko-KR" sz="2000" dirty="0"/>
                  <a:t>?, possibility of Pomeron exchange?  </a:t>
                </a:r>
              </a:p>
            </p:txBody>
          </p:sp>
        </mc:Choice>
        <mc:Fallback xmlns="">
          <p:sp>
            <p:nvSpPr>
              <p:cNvPr id="15" name="내용 개체 틀 6">
                <a:extLst>
                  <a:ext uri="{FF2B5EF4-FFF2-40B4-BE49-F238E27FC236}">
                    <a16:creationId xmlns:a16="http://schemas.microsoft.com/office/drawing/2014/main" id="{A8065190-E540-70D7-445B-520E3B1A2F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571166"/>
                <a:ext cx="3995936" cy="3286834"/>
              </a:xfrm>
              <a:prstGeom prst="rect">
                <a:avLst/>
              </a:prstGeom>
              <a:blipFill>
                <a:blip r:embed="rId9"/>
                <a:stretch>
                  <a:fillRect l="-1372" t="-928" r="-365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내용 개체 틀 6">
            <a:extLst>
              <a:ext uri="{FF2B5EF4-FFF2-40B4-BE49-F238E27FC236}">
                <a16:creationId xmlns:a16="http://schemas.microsoft.com/office/drawing/2014/main" id="{E3BD4A4E-893C-D8FF-3A7E-A38817CDF586}"/>
              </a:ext>
            </a:extLst>
          </p:cNvPr>
          <p:cNvSpPr txBox="1">
            <a:spLocks/>
          </p:cNvSpPr>
          <p:nvPr/>
        </p:nvSpPr>
        <p:spPr>
          <a:xfrm>
            <a:off x="3779912" y="2843311"/>
            <a:ext cx="5184576" cy="33273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dirty="0"/>
              <a:t>                           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</a:rPr>
              <a:t>Ballam et. al. NPB 76, 375  (1974)</a:t>
            </a:r>
          </a:p>
        </p:txBody>
      </p:sp>
      <p:cxnSp>
        <p:nvCxnSpPr>
          <p:cNvPr id="16" name="연결선: 구부러짐 15">
            <a:extLst>
              <a:ext uri="{FF2B5EF4-FFF2-40B4-BE49-F238E27FC236}">
                <a16:creationId xmlns:a16="http://schemas.microsoft.com/office/drawing/2014/main" id="{F439AECC-6C39-39F9-104D-99F16DA8B778}"/>
              </a:ext>
            </a:extLst>
          </p:cNvPr>
          <p:cNvCxnSpPr>
            <a:cxnSpLocks/>
          </p:cNvCxnSpPr>
          <p:nvPr/>
        </p:nvCxnSpPr>
        <p:spPr>
          <a:xfrm rot="16200000" flipH="1">
            <a:off x="4210806" y="3291941"/>
            <a:ext cx="2078240" cy="212106"/>
          </a:xfrm>
          <a:prstGeom prst="curvedConnector3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연결선: 구부러짐 16">
            <a:extLst>
              <a:ext uri="{FF2B5EF4-FFF2-40B4-BE49-F238E27FC236}">
                <a16:creationId xmlns:a16="http://schemas.microsoft.com/office/drawing/2014/main" id="{CAA865E9-16FC-F95B-B89B-E5B52C9B7A7A}"/>
              </a:ext>
            </a:extLst>
          </p:cNvPr>
          <p:cNvCxnSpPr>
            <a:cxnSpLocks/>
          </p:cNvCxnSpPr>
          <p:nvPr/>
        </p:nvCxnSpPr>
        <p:spPr>
          <a:xfrm rot="16200000" flipH="1">
            <a:off x="3437767" y="2535508"/>
            <a:ext cx="2858791" cy="224338"/>
          </a:xfrm>
          <a:prstGeom prst="curvedConnector3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2766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/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solidFill>
                <a:srgbClr val="00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ko-KR" altLang="en-US" sz="32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32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bSup>
                      <m:sSubSupPr>
                        <m:ctrlPr>
                          <a:rPr lang="en-US" altLang="ko-KR" sz="32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32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32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</m:oMath>
                </a14:m>
                <a:r>
                  <a:rPr lang="en-US" altLang="ko-KR" sz="3200" dirty="0"/>
                  <a:t> </a:t>
                </a:r>
                <a:r>
                  <a:rPr lang="en-US" altLang="ko-KR" sz="3600" dirty="0"/>
                  <a:t>photoproduction</a:t>
                </a:r>
                <a:endParaRPr lang="en-GB" sz="36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Rectangle 14">
                <a:extLst>
                  <a:ext uri="{FF2B5EF4-FFF2-40B4-BE49-F238E27FC236}">
                    <a16:creationId xmlns:a16="http://schemas.microsoft.com/office/drawing/2014/main" id="{B1D55607-69AD-551C-F95A-F8316EE907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3999" cy="720000"/>
              </a:xfrm>
              <a:prstGeom prst="rect">
                <a:avLst/>
              </a:prstGeom>
              <a:blipFill>
                <a:blip r:embed="rId2"/>
                <a:stretch>
                  <a:fillRect t="-6780" b="-279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>
            <a:extLst>
              <a:ext uri="{FF2B5EF4-FFF2-40B4-BE49-F238E27FC236}">
                <a16:creationId xmlns:a16="http://schemas.microsoft.com/office/drawing/2014/main" id="{A198E9CC-0F26-7D3B-E10B-AEF93BD11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" y="923791"/>
            <a:ext cx="2860229" cy="264737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600141E-37CB-BB7A-9D95-85E5653CB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5821" y="1052736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6B113B-3584-D646-6330-A0DC4630E97E}"/>
                  </a:ext>
                </a:extLst>
              </p:cNvPr>
              <p:cNvSpPr txBox="1"/>
              <p:nvPr/>
            </p:nvSpPr>
            <p:spPr>
              <a:xfrm>
                <a:off x="2483768" y="1052736"/>
                <a:ext cx="482778" cy="3429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ko-KR" sz="1600" i="1">
                            <a:latin typeface="Cambria Math" panose="02040503050406030204" pitchFamily="18" charset="0"/>
                          </a:rPr>
                          <m:t>b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66B113B-3584-D646-6330-A0DC4630E9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1052736"/>
                <a:ext cx="482778" cy="342914"/>
              </a:xfrm>
              <a:prstGeom prst="rect">
                <a:avLst/>
              </a:prstGeom>
              <a:blipFill>
                <a:blip r:embed="rId5"/>
                <a:stretch>
                  <a:fillRect r="-38750" b="-1071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그림 11">
            <a:extLst>
              <a:ext uri="{FF2B5EF4-FFF2-40B4-BE49-F238E27FC236}">
                <a16:creationId xmlns:a16="http://schemas.microsoft.com/office/drawing/2014/main" id="{7BB9A851-4F73-725D-89F5-15A33346B4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672" y="2420888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8103A8C-0009-772E-1CF7-552C87D8625A}"/>
                  </a:ext>
                </a:extLst>
              </p:cNvPr>
              <p:cNvSpPr txBox="1"/>
              <p:nvPr/>
            </p:nvSpPr>
            <p:spPr>
              <a:xfrm>
                <a:off x="1619672" y="2370365"/>
                <a:ext cx="2664296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o-KR" altLang="en-US" sz="1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𝜋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1600" b="0" i="1" smtClean="0"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l-GR" altLang="ko-K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Ρ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𝑜𝑚𝑒𝑟𝑜𝑛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8103A8C-0009-772E-1CF7-552C87D86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2370365"/>
                <a:ext cx="2664296" cy="3385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09957" y="1004600"/>
                <a:ext cx="5184574" cy="542556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</a:rPr>
                      <m:t>𝛾</m:t>
                    </m:r>
                    <m:r>
                      <a:rPr lang="en-US" altLang="ko-KR" sz="20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bSup>
                      <m:sSub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bSup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altLang="ko-KR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altLang="ko-KR" sz="2000" i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altLang="ko-KR" sz="2000" i="1" dirty="0">
                  <a:highlight>
                    <a:srgbClr val="FFFF00"/>
                  </a:highlight>
                </a:endParaRPr>
              </a:p>
              <a:p>
                <a:pPr marL="0" indent="0">
                  <a:buNone/>
                </a:pPr>
                <a:r>
                  <a:rPr lang="en-US" altLang="ko-KR" sz="2000" dirty="0"/>
                  <a:t>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ko-KR" altLang="en-US" sz="2000" i="1" smtClean="0">
                              <a:latin typeface="Cambria Math" panose="02040503050406030204" pitchFamily="18" charset="0"/>
                            </a:rPr>
                            <m:t>𝛾𝜋</m:t>
                          </m:r>
                          <m:sSub>
                            <m:sSubPr>
                              <m:ctrlPr>
                                <a:rPr lang="en-US" altLang="ko-KR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=0.189,</m:t>
                      </m:r>
                      <m:sSub>
                        <m:sSubPr>
                          <m:ctrlPr>
                            <a:rPr lang="en-US" altLang="ko-KR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    </m:t>
                          </m:r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ko-KR" altLang="en-US" sz="2000" i="1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en-US" altLang="ko-KR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</m:sub>
                      </m:sSub>
                      <m:r>
                        <a:rPr lang="en-US" altLang="ko-KR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2∗</m:t>
                      </m:r>
                      <m:rad>
                        <m:radPr>
                          <m:degHide m:val="on"/>
                          <m:ctrlPr>
                            <a:rPr lang="en-US" altLang="ko-KR" sz="20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altLang="ko-KR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en-US" altLang="ko-KR" sz="2000" dirty="0"/>
              </a:p>
            </p:txBody>
          </p:sp>
        </mc:Choice>
        <mc:Fallback xmlns="">
          <p:sp>
            <p:nvSpPr>
              <p:cNvPr id="18" name="내용 개체 틀 6">
                <a:extLst>
                  <a:ext uri="{FF2B5EF4-FFF2-40B4-BE49-F238E27FC236}">
                    <a16:creationId xmlns:a16="http://schemas.microsoft.com/office/drawing/2014/main" id="{7DAA4B8C-67F7-FA32-B985-9F92DACDB1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9957" y="1004600"/>
                <a:ext cx="5184574" cy="542556"/>
              </a:xfrm>
              <a:prstGeom prst="rect">
                <a:avLst/>
              </a:prstGeom>
              <a:blipFill>
                <a:blip r:embed="rId7"/>
                <a:stretch>
                  <a:fillRect l="-1058" t="-3371" b="-20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그림 14">
            <a:extLst>
              <a:ext uri="{FF2B5EF4-FFF2-40B4-BE49-F238E27FC236}">
                <a16:creationId xmlns:a16="http://schemas.microsoft.com/office/drawing/2014/main" id="{FDE066B9-982F-D9AB-B730-E1A83391B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8221" y="3098319"/>
            <a:ext cx="795784" cy="3306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F8DEB9A-6CB7-7D92-DDD8-E9F5AA4CACB2}"/>
                  </a:ext>
                </a:extLst>
              </p:cNvPr>
              <p:cNvSpPr txBox="1"/>
              <p:nvPr/>
            </p:nvSpPr>
            <p:spPr>
              <a:xfrm>
                <a:off x="2267744" y="3063322"/>
                <a:ext cx="482778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</m:e>
                      <m:sup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ko-KR" sz="160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ko-KR" sz="1600" i="1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altLang="ko-KR" sz="1600" i="1" smtClean="0">
                        <a:latin typeface="Cambria Math" panose="02040503050406030204" pitchFamily="18" charset="0"/>
                      </a:rPr>
                      <m:t>’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sz="1600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F8DEB9A-6CB7-7D92-DDD8-E9F5AA4CAC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3063322"/>
                <a:ext cx="482778" cy="338554"/>
              </a:xfrm>
              <a:prstGeom prst="rect">
                <a:avLst/>
              </a:prstGeom>
              <a:blipFill>
                <a:blip r:embed="rId8"/>
                <a:stretch>
                  <a:fillRect r="-65823" b="-1090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AE74B486-9AED-254F-138B-0544E212C328}"/>
              </a:ext>
            </a:extLst>
          </p:cNvPr>
          <p:cNvCxnSpPr>
            <a:cxnSpLocks/>
          </p:cNvCxnSpPr>
          <p:nvPr/>
        </p:nvCxnSpPr>
        <p:spPr>
          <a:xfrm>
            <a:off x="1547664" y="2996952"/>
            <a:ext cx="1125163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내용 개체 틀 6">
                <a:extLst>
                  <a:ext uri="{FF2B5EF4-FFF2-40B4-BE49-F238E27FC236}">
                    <a16:creationId xmlns:a16="http://schemas.microsoft.com/office/drawing/2014/main" id="{1C165139-8CA5-2D40-3113-E8AA113E744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6582" y="3504396"/>
                <a:ext cx="3813376" cy="3294175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sz="2000" dirty="0">
                    <a:solidFill>
                      <a:srgbClr val="FF0000"/>
                    </a:solidFill>
                  </a:rPr>
                  <a:t>Pion-</a:t>
                </a:r>
                <a:r>
                  <a:rPr lang="en-US" altLang="ko-KR" sz="2000" dirty="0" err="1">
                    <a:solidFill>
                      <a:srgbClr val="FF0000"/>
                    </a:solidFill>
                  </a:rPr>
                  <a:t>exch</a:t>
                </a:r>
                <a:r>
                  <a:rPr lang="en-US" altLang="ko-KR" sz="2000" dirty="0">
                    <a:solidFill>
                      <a:srgbClr val="FF0000"/>
                    </a:solidFill>
                  </a:rPr>
                  <a:t> not</a:t>
                </a:r>
                <a:r>
                  <a:rPr lang="ko-KR" altLang="en-US" sz="2000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ko-KR" sz="2000" dirty="0">
                    <a:solidFill>
                      <a:srgbClr val="FF0000"/>
                    </a:solidFill>
                  </a:rPr>
                  <a:t>enough to agree with data.</a:t>
                </a:r>
              </a:p>
              <a:p>
                <a:endParaRPr lang="en-US" altLang="ko-KR" sz="2000" dirty="0">
                  <a:solidFill>
                    <a:srgbClr val="FF0000"/>
                  </a:solidFill>
                </a:endParaRPr>
              </a:p>
              <a:p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</a:rPr>
                  <a:t> exchange negligible with 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𝑁</m:t>
                    </m:r>
                    <m:r>
                      <m:rPr>
                        <m:sty m:val="p"/>
                      </m:rPr>
                      <a:rPr lang="el-GR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l-GR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≈0</m:t>
                    </m:r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</a:rPr>
                  <a:t> by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l-GR" altLang="ko-KR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l-GR" sz="20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altLang="ko-KR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ko-KR" sz="2000" dirty="0">
                    <a:solidFill>
                      <a:srgbClr val="FF0000"/>
                    </a:solidFill>
                  </a:rPr>
                  <a:t> 99.4%</a:t>
                </a:r>
              </a:p>
              <a:p>
                <a:pPr marL="0" indent="0">
                  <a:buNone/>
                </a:pPr>
                <a:r>
                  <a:rPr lang="en-US" altLang="ko-KR" sz="2000" dirty="0"/>
                  <a:t> </a:t>
                </a:r>
              </a:p>
              <a:p>
                <a:r>
                  <a:rPr lang="en-US" altLang="ko-KR" sz="2000" dirty="0"/>
                  <a:t>Large discrepancy of model prediction with data due to experimental uncertainty in 5</a:t>
                </a:r>
                <a14:m>
                  <m:oMath xmlns:m="http://schemas.openxmlformats.org/officeDocument/2006/math">
                    <m:r>
                      <a:rPr lang="ko-KR" alt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altLang="ko-KR" sz="2000" dirty="0"/>
                  <a:t> in the final state? </a:t>
                </a:r>
              </a:p>
            </p:txBody>
          </p:sp>
        </mc:Choice>
        <mc:Fallback xmlns="">
          <p:sp>
            <p:nvSpPr>
              <p:cNvPr id="17" name="내용 개체 틀 6">
                <a:extLst>
                  <a:ext uri="{FF2B5EF4-FFF2-40B4-BE49-F238E27FC236}">
                    <a16:creationId xmlns:a16="http://schemas.microsoft.com/office/drawing/2014/main" id="{1C165139-8CA5-2D40-3113-E8AA113E74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582" y="3504396"/>
                <a:ext cx="3813376" cy="3294175"/>
              </a:xfrm>
              <a:prstGeom prst="rect">
                <a:avLst/>
              </a:prstGeom>
              <a:blipFill>
                <a:blip r:embed="rId9"/>
                <a:stretch>
                  <a:fillRect l="-1440" t="-1111" b="-611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C8467A8F-3B25-79DB-6FC5-64F85E4259D5}"/>
              </a:ext>
            </a:extLst>
          </p:cNvPr>
          <p:cNvSpPr txBox="1"/>
          <p:nvPr/>
        </p:nvSpPr>
        <p:spPr>
          <a:xfrm>
            <a:off x="5059967" y="2539642"/>
            <a:ext cx="39959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                                     </a:t>
            </a:r>
            <a:r>
              <a:rPr lang="en-US" altLang="ko-KR" dirty="0" err="1">
                <a:solidFill>
                  <a:schemeClr val="accent2">
                    <a:lumMod val="75000"/>
                  </a:schemeClr>
                </a:solidFill>
              </a:rPr>
              <a:t>Foda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Thesis</a:t>
            </a:r>
            <a:r>
              <a:rPr lang="en-US" altLang="ko-KR" sz="1800" dirty="0">
                <a:solidFill>
                  <a:schemeClr val="accent2">
                    <a:lumMod val="75000"/>
                  </a:schemeClr>
                </a:solidFill>
              </a:rPr>
              <a:t>  (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2021</a:t>
            </a:r>
            <a:r>
              <a:rPr lang="en-US" altLang="ko-KR" sz="1800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7143A622-9749-6620-2886-4578A90BD1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8111" y="3027727"/>
            <a:ext cx="5149308" cy="3728046"/>
          </a:xfrm>
          <a:prstGeom prst="rect">
            <a:avLst/>
          </a:prstGeom>
        </p:spPr>
      </p:pic>
      <p:sp>
        <p:nvSpPr>
          <p:cNvPr id="25" name="원호 24">
            <a:extLst>
              <a:ext uri="{FF2B5EF4-FFF2-40B4-BE49-F238E27FC236}">
                <a16:creationId xmlns:a16="http://schemas.microsoft.com/office/drawing/2014/main" id="{439D33DD-AA1B-B250-2DB2-6B2043C82EA7}"/>
              </a:ext>
            </a:extLst>
          </p:cNvPr>
          <p:cNvSpPr/>
          <p:nvPr/>
        </p:nvSpPr>
        <p:spPr>
          <a:xfrm rot="10800000">
            <a:off x="4891098" y="2980953"/>
            <a:ext cx="2779721" cy="3044773"/>
          </a:xfrm>
          <a:prstGeom prst="arc">
            <a:avLst>
              <a:gd name="adj1" fmla="val 16200000"/>
              <a:gd name="adj2" fmla="val 211521"/>
            </a:avLst>
          </a:prstGeom>
          <a:ln w="1905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72764A3-89EF-5DBA-E25C-7F900DCA41D0}"/>
              </a:ext>
            </a:extLst>
          </p:cNvPr>
          <p:cNvSpPr txBox="1"/>
          <p:nvPr/>
        </p:nvSpPr>
        <p:spPr>
          <a:xfrm>
            <a:off x="5915390" y="5446965"/>
            <a:ext cx="9608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600" dirty="0">
                <a:solidFill>
                  <a:srgbClr val="00FF00"/>
                </a:solidFill>
              </a:rPr>
              <a:t>?</a:t>
            </a:r>
            <a:endParaRPr lang="ko-KR" altLang="en-US" sz="36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115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83617</TotalTime>
  <Words>2876</Words>
  <Application>Microsoft Office PowerPoint</Application>
  <PresentationFormat>화면 슬라이드 쇼(4:3)</PresentationFormat>
  <Paragraphs>420</Paragraphs>
  <Slides>33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3" baseType="lpstr">
      <vt:lpstr>Arial</vt:lpstr>
      <vt:lpstr>Calibri</vt:lpstr>
      <vt:lpstr>Cambria Math</vt:lpstr>
      <vt:lpstr>Comic Sans MS</vt:lpstr>
      <vt:lpstr>Helvetica</vt:lpstr>
      <vt:lpstr>Tahoma</vt:lpstr>
      <vt:lpstr>Times New Roman</vt:lpstr>
      <vt:lpstr>Verdana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Newcastle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Dipal Patel</dc:creator>
  <cp:lastModifiedBy>유병길 인문자연학부(교수)</cp:lastModifiedBy>
  <cp:revision>1220</cp:revision>
  <cp:lastPrinted>2015-03-12T11:16:14Z</cp:lastPrinted>
  <dcterms:created xsi:type="dcterms:W3CDTF">2013-03-06T13:05:20Z</dcterms:created>
  <dcterms:modified xsi:type="dcterms:W3CDTF">2023-07-10T04:19:18Z</dcterms:modified>
</cp:coreProperties>
</file>