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306" r:id="rId2"/>
    <p:sldId id="371" r:id="rId3"/>
    <p:sldId id="320" r:id="rId4"/>
    <p:sldId id="370" r:id="rId5"/>
    <p:sldId id="321" r:id="rId6"/>
    <p:sldId id="308" r:id="rId7"/>
    <p:sldId id="309" r:id="rId8"/>
    <p:sldId id="356" r:id="rId9"/>
    <p:sldId id="357" r:id="rId10"/>
    <p:sldId id="304" r:id="rId11"/>
    <p:sldId id="324" r:id="rId12"/>
    <p:sldId id="327" r:id="rId13"/>
    <p:sldId id="328" r:id="rId14"/>
    <p:sldId id="329" r:id="rId15"/>
    <p:sldId id="331" r:id="rId16"/>
    <p:sldId id="332" r:id="rId17"/>
    <p:sldId id="330" r:id="rId18"/>
    <p:sldId id="340" r:id="rId19"/>
    <p:sldId id="339" r:id="rId20"/>
    <p:sldId id="358" r:id="rId21"/>
    <p:sldId id="335" r:id="rId22"/>
    <p:sldId id="305" r:id="rId23"/>
    <p:sldId id="337" r:id="rId24"/>
    <p:sldId id="338" r:id="rId25"/>
    <p:sldId id="336" r:id="rId26"/>
    <p:sldId id="342" r:id="rId27"/>
    <p:sldId id="341" r:id="rId28"/>
    <p:sldId id="343" r:id="rId29"/>
    <p:sldId id="344" r:id="rId30"/>
    <p:sldId id="318" r:id="rId31"/>
    <p:sldId id="313" r:id="rId32"/>
    <p:sldId id="314" r:id="rId33"/>
    <p:sldId id="316" r:id="rId34"/>
    <p:sldId id="315" r:id="rId35"/>
    <p:sldId id="322" r:id="rId36"/>
    <p:sldId id="323" r:id="rId37"/>
    <p:sldId id="366" r:id="rId38"/>
    <p:sldId id="367" r:id="rId39"/>
    <p:sldId id="368" r:id="rId40"/>
    <p:sldId id="369" r:id="rId41"/>
    <p:sldId id="346" r:id="rId42"/>
    <p:sldId id="300" r:id="rId43"/>
    <p:sldId id="258" r:id="rId44"/>
    <p:sldId id="319" r:id="rId45"/>
    <p:sldId id="272" r:id="rId46"/>
    <p:sldId id="273" r:id="rId47"/>
    <p:sldId id="274" r:id="rId48"/>
    <p:sldId id="277" r:id="rId49"/>
    <p:sldId id="283" r:id="rId50"/>
    <p:sldId id="285" r:id="rId51"/>
    <p:sldId id="286" r:id="rId52"/>
    <p:sldId id="289" r:id="rId53"/>
    <p:sldId id="293" r:id="rId54"/>
    <p:sldId id="365" r:id="rId55"/>
    <p:sldId id="363" r:id="rId56"/>
    <p:sldId id="364" r:id="rId57"/>
    <p:sldId id="359" r:id="rId58"/>
    <p:sldId id="355" r:id="rId5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94660"/>
  </p:normalViewPr>
  <p:slideViewPr>
    <p:cSldViewPr>
      <p:cViewPr varScale="1">
        <p:scale>
          <a:sx n="62" d="100"/>
          <a:sy n="62" d="100"/>
        </p:scale>
        <p:origin x="1368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EF787-2835-4FB3-BB83-31447AB2400B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EAA09-1E46-4932-AE5E-92B21A4D1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731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2A3BB-2A24-4E6B-B9F1-14E125B56BE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457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" name="Shape 4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2" name="Shape 2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E0468D3-06CC-4891-B7F5-32FF7607CB20}" type="slidenum">
              <a:rPr lang="ru-RU" altLang="ru-RU"/>
              <a:pPr/>
              <a:t>42</a:t>
            </a:fld>
            <a:endParaRPr lang="ru-RU" altLang="ru-RU"/>
          </a:p>
        </p:txBody>
      </p:sp>
      <p:sp>
        <p:nvSpPr>
          <p:cNvPr id="53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0165" tIns="40083" rIns="80165" bIns="40083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49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943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08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48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239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649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078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845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368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372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414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0" y="273629"/>
            <a:ext cx="8195040" cy="111179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456480" y="6247376"/>
            <a:ext cx="2096640" cy="439247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127680" y="6247376"/>
            <a:ext cx="2865600" cy="439247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6556320" y="6247376"/>
            <a:ext cx="2096640" cy="439247"/>
          </a:xfrm>
        </p:spPr>
        <p:txBody>
          <a:bodyPr/>
          <a:lstStyle>
            <a:lvl1pPr>
              <a:defRPr/>
            </a:lvl1pPr>
          </a:lstStyle>
          <a:p>
            <a:fld id="{BFC23DB9-B51E-433A-8D4B-1720BBAF52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480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B5BFD-6AB8-4143-91FB-5D20DEE8E5ED}" type="datetimeFigureOut">
              <a:rPr lang="ru-RU" smtClean="0"/>
              <a:t>14.07.2023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B974C-D97A-4EF0-996E-953BDBD1E8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26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0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arXiv:1602.07864" TargetMode="External"/><Relationship Id="rId2" Type="http://schemas.openxmlformats.org/officeDocument/2006/relationships/hyperlink" Target="http://arxiv.org/abs/arXiv:1502.0528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rxiv.org/abs/arXiv:1807.04996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85750" y="2784524"/>
            <a:ext cx="8572500" cy="1651000"/>
          </a:xfrm>
          <a:prstGeom prst="rect">
            <a:avLst/>
          </a:prstGeom>
          <a:solidFill>
            <a:schemeClr val="bg1">
              <a:alpha val="4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en-US" sz="2800" dirty="0">
                <a:solidFill>
                  <a:schemeClr val="tx2"/>
                </a:solidFill>
              </a:rPr>
              <a:t>B meson decays</a:t>
            </a:r>
            <a:endParaRPr lang="en-US" sz="2800" i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>
          <a:xfrm>
            <a:off x="6732240" y="3610024"/>
            <a:ext cx="2316563" cy="46166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</a:rPr>
              <a:t>Aidos Issadykov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12" name="Picture 9" descr="http://flerovlab.jinr.ru/flnr/dimg/head2_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265" y="0"/>
            <a:ext cx="4045735" cy="1239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81814B-BA56-08B3-04C6-00DB71D22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4" y="-1"/>
            <a:ext cx="3934374" cy="21434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7508BA-A08A-0422-0E1E-7DC53B8F9EDA}"/>
              </a:ext>
            </a:extLst>
          </p:cNvPr>
          <p:cNvSpPr txBox="1"/>
          <p:nvPr/>
        </p:nvSpPr>
        <p:spPr>
          <a:xfrm>
            <a:off x="323528" y="6093296"/>
            <a:ext cx="87902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333333"/>
                </a:solidFill>
                <a:effectLst/>
                <a:latin typeface="NanumBarunGothic"/>
              </a:rPr>
              <a:t>14th APCTP-BLTP JINR Joint Workshop - Memorial Workshop in Honor of Prof. </a:t>
            </a:r>
            <a:r>
              <a:rPr lang="en-US" b="0" i="0" dirty="0" err="1">
                <a:solidFill>
                  <a:srgbClr val="333333"/>
                </a:solidFill>
                <a:effectLst/>
                <a:latin typeface="NanumBarunGothic"/>
              </a:rPr>
              <a:t>Yongseok</a:t>
            </a:r>
            <a:r>
              <a:rPr lang="en-US" b="0" i="0" dirty="0">
                <a:solidFill>
                  <a:srgbClr val="333333"/>
                </a:solidFill>
                <a:effectLst/>
                <a:latin typeface="NanumBarunGothic"/>
              </a:rPr>
              <a:t> Oh : Modern problems in nuclear and elementary particle physics</a:t>
            </a:r>
            <a:endParaRPr lang="ru-RU" dirty="0"/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F352B45F-18F2-D0C6-932D-5455CFCEED68}"/>
              </a:ext>
            </a:extLst>
          </p:cNvPr>
          <p:cNvSpPr txBox="1">
            <a:spLocks noChangeArrowheads="1"/>
          </p:cNvSpPr>
          <p:nvPr/>
        </p:nvSpPr>
        <p:spPr>
          <a:xfrm>
            <a:off x="1283778" y="4284768"/>
            <a:ext cx="7628974" cy="83099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</a:rPr>
              <a:t>in collaboration with Mikhail A. Ivanov, N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</a:rPr>
              <a:t>.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</a:rPr>
              <a:t> Soni,</a:t>
            </a:r>
            <a:br>
              <a:rPr lang="en-US" sz="2400" dirty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itchFamily="18" charset="0"/>
              </a:rPr>
              <a:t>S.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</a:rPr>
              <a:t>Dubnicka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</a:rPr>
              <a:t>, A.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</a:rPr>
              <a:t>Liptaj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</a:rPr>
              <a:t> and S. </a:t>
            </a:r>
            <a:r>
              <a:rPr lang="en-US" sz="2400" dirty="0" err="1">
                <a:solidFill>
                  <a:srgbClr val="002060"/>
                </a:solidFill>
                <a:latin typeface="Times New Roman" pitchFamily="18" charset="0"/>
              </a:rPr>
              <a:t>Sakhiyev</a:t>
            </a:r>
            <a:endParaRPr lang="ru-RU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2" name="Text Box 8">
            <a:extLst>
              <a:ext uri="{FF2B5EF4-FFF2-40B4-BE49-F238E27FC236}">
                <a16:creationId xmlns:a16="http://schemas.microsoft.com/office/drawing/2014/main" id="{9E55DD99-3D6E-6D7F-5E64-12A9E8EB1A90}"/>
              </a:ext>
            </a:extLst>
          </p:cNvPr>
          <p:cNvSpPr txBox="1">
            <a:spLocks noChangeArrowheads="1"/>
          </p:cNvSpPr>
          <p:nvPr/>
        </p:nvSpPr>
        <p:spPr>
          <a:xfrm>
            <a:off x="1907704" y="1327897"/>
            <a:ext cx="3528392" cy="40011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sz="2000" b="1" dirty="0">
                <a:latin typeface="Times New Roman" pitchFamily="18" charset="0"/>
              </a:rPr>
              <a:t>Republic of Kazakhstan</a:t>
            </a:r>
            <a:endParaRPr lang="ru-RU" sz="20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428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165B8-AC8D-AB35-487D-96AD4B51E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587442-5E24-B613-7FB4-A6B7BFEDB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955" y="1772816"/>
            <a:ext cx="7571184" cy="4061048"/>
          </a:xfrm>
        </p:spPr>
        <p:txBody>
          <a:bodyPr>
            <a:normAutofit fontScale="92500" lnSpcReduction="1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latin typeface="Times New Roamn"/>
              </a:rPr>
              <a:t>Introduction – Motivation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2800" dirty="0">
              <a:solidFill>
                <a:srgbClr val="0070C0"/>
              </a:solidFill>
              <a:latin typeface="Times New Roamn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latin typeface="Times New Roamn"/>
              </a:rPr>
              <a:t>b-s transitions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2800" dirty="0">
              <a:solidFill>
                <a:srgbClr val="0070C0"/>
              </a:solidFill>
              <a:latin typeface="Times New Roamn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latin typeface="Times New Roamn"/>
              </a:rPr>
              <a:t>b-d(u) transitions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2800" dirty="0">
              <a:solidFill>
                <a:srgbClr val="0070C0"/>
              </a:solidFill>
              <a:latin typeface="Times New Roamn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latin typeface="Times New Roamn"/>
              </a:rPr>
              <a:t>b-c transitions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2800" dirty="0">
              <a:solidFill>
                <a:srgbClr val="0070C0"/>
              </a:solidFill>
              <a:latin typeface="Times New Roamn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latin typeface="Times New Roamn"/>
              </a:rPr>
              <a:t>Conclusion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C557FDD-D388-05E6-7CBC-68E1BCC127C6}"/>
              </a:ext>
            </a:extLst>
          </p:cNvPr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Outline: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915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Higgs sector</a:t>
            </a:r>
            <a:r>
              <a:rPr lang="ru-RU" dirty="0"/>
              <a:t>    (2013)</a:t>
            </a:r>
            <a:endParaRPr lang="en-US" dirty="0"/>
          </a:p>
          <a:p>
            <a:endParaRPr lang="en-US" dirty="0"/>
          </a:p>
          <a:p>
            <a:r>
              <a:rPr lang="en-US" dirty="0"/>
              <a:t>Cosmology        (2006, 2011, 2017, 2019</a:t>
            </a:r>
            <a:r>
              <a:rPr lang="ru-RU" dirty="0"/>
              <a:t>, 2020</a:t>
            </a:r>
            <a:r>
              <a:rPr lang="en-US" dirty="0"/>
              <a:t>)</a:t>
            </a:r>
          </a:p>
          <a:p>
            <a:endParaRPr lang="en-US" dirty="0"/>
          </a:p>
          <a:p>
            <a:r>
              <a:rPr lang="en-US" dirty="0"/>
              <a:t>The New Physics :</a:t>
            </a:r>
          </a:p>
          <a:p>
            <a:pPr marL="457200" lvl="1" indent="0">
              <a:buNone/>
            </a:pPr>
            <a:r>
              <a:rPr lang="en-US" dirty="0"/>
              <a:t>				</a:t>
            </a:r>
            <a:r>
              <a:rPr lang="en-US" dirty="0">
                <a:solidFill>
                  <a:schemeClr val="tx2"/>
                </a:solidFill>
              </a:rPr>
              <a:t>confinement, exotic hadrons,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2"/>
                </a:solidFill>
              </a:rPr>
              <a:t>				etc.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Why B Physics?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1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9B14AB-154F-E365-D914-E5208E4C4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2B93E5-A7D9-B77D-147C-076468076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E5EBBD-C852-2DC8-E0B0-B30829C6B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96752"/>
            <a:ext cx="3467584" cy="5553850"/>
          </a:xfrm>
          <a:prstGeom prst="rect">
            <a:avLst/>
          </a:prstGeom>
        </p:spPr>
      </p:pic>
      <p:pic>
        <p:nvPicPr>
          <p:cNvPr id="1026" name="Picture 2" descr="Tetraquarks y pentaquarks observados por LHCb - La Ciencia de la Mula  Francis">
            <a:extLst>
              <a:ext uri="{FF2B5EF4-FFF2-40B4-BE49-F238E27FC236}">
                <a16:creationId xmlns:a16="http://schemas.microsoft.com/office/drawing/2014/main" id="{7201E554-8011-A9FB-9C0E-E51ADFAB7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08920"/>
            <a:ext cx="3564129" cy="275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1634EC8-C358-9448-8F26-18B27B0B3A93}"/>
              </a:ext>
            </a:extLst>
          </p:cNvPr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spc="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Exotic hadrons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596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43374" y="3429000"/>
            <a:ext cx="4546848" cy="82068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The pool of the EW data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SM DESCRIBE ALL EXPERIMENTAL DATA?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8"/>
            <a:ext cx="3199766" cy="54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4167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505700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95536" y="3573016"/>
            <a:ext cx="136815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220072" y="6446565"/>
            <a:ext cx="172819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4808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02" y="257522"/>
            <a:ext cx="7886700" cy="630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395536" y="3673391"/>
            <a:ext cx="136815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220072" y="6546104"/>
            <a:ext cx="165618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025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CEAC5F-79EF-89AF-81AE-E5B8BCB59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2BA11C-6430-334E-3A17-FCBEF661E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1EDB1F2-5A77-AA71-838E-AE08E2C3D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7007"/>
            <a:ext cx="9144000" cy="5054014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F6993504-E868-6910-E638-3745EA7B982B}"/>
              </a:ext>
            </a:extLst>
          </p:cNvPr>
          <p:cNvCxnSpPr>
            <a:cxnSpLocks/>
          </p:cNvCxnSpPr>
          <p:nvPr/>
        </p:nvCxnSpPr>
        <p:spPr>
          <a:xfrm>
            <a:off x="6300192" y="3068960"/>
            <a:ext cx="244827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9578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AA1186-4DE2-66C7-C436-F3FC5CBC3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1C2736-2328-75E7-55E4-1F5CD29CE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7EE986-FA60-9D84-5AC5-443DB1A34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1837"/>
            <a:ext cx="9144000" cy="5200269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918D1A3-9A17-2157-6E7B-7204F7E6D940}"/>
              </a:ext>
            </a:extLst>
          </p:cNvPr>
          <p:cNvCxnSpPr>
            <a:cxnSpLocks/>
          </p:cNvCxnSpPr>
          <p:nvPr/>
        </p:nvCxnSpPr>
        <p:spPr>
          <a:xfrm>
            <a:off x="6372200" y="3140968"/>
            <a:ext cx="252028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624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body" idx="4294967295"/>
          </p:nvPr>
        </p:nvSpPr>
        <p:spPr>
          <a:xfrm>
            <a:off x="-12219" y="1606637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3.7 σ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ct val="25000"/>
              <a:buFont typeface="Arial"/>
              <a:buNone/>
            </a:pPr>
            <a:r>
              <a:rPr lang="en-US" sz="32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~ 3 σ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3200" b="1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LHCB COLLABORATION REPORT IN 2013</a:t>
            </a:r>
          </a:p>
        </p:txBody>
      </p:sp>
      <p:pic>
        <p:nvPicPr>
          <p:cNvPr id="45" name="Shape 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11806" y="3676737"/>
            <a:ext cx="4781550" cy="315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Shape 46" descr="D:\ХХХХХХХХ\Диссертация\суреттер-барион\P5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95162" y="1362683"/>
            <a:ext cx="4477038" cy="27368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6093870" y="6488668"/>
            <a:ext cx="30501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*</a:t>
            </a:r>
            <a:r>
              <a:rPr lang="en-GB" sz="1600" dirty="0" err="1"/>
              <a:t>Phys.Rev.Lett</a:t>
            </a:r>
            <a:r>
              <a:rPr lang="en-GB" sz="1600" dirty="0"/>
              <a:t>. 111 (2013) 191801</a:t>
            </a:r>
            <a:endParaRPr lang="ru-RU" sz="1600" dirty="0"/>
          </a:p>
        </p:txBody>
      </p:sp>
      <p:cxnSp>
        <p:nvCxnSpPr>
          <p:cNvPr id="47" name="Shape 47"/>
          <p:cNvCxnSpPr/>
          <p:nvPr/>
        </p:nvCxnSpPr>
        <p:spPr>
          <a:xfrm>
            <a:off x="1149831" y="1995573"/>
            <a:ext cx="1982009" cy="929371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bevel/>
            <a:headEnd type="none" w="med" len="med"/>
            <a:tailEnd type="stealth" w="lg" len="lg"/>
          </a:ln>
        </p:spPr>
      </p:cxnSp>
      <p:cxnSp>
        <p:nvCxnSpPr>
          <p:cNvPr id="48" name="Shape 48"/>
          <p:cNvCxnSpPr/>
          <p:nvPr/>
        </p:nvCxnSpPr>
        <p:spPr>
          <a:xfrm>
            <a:off x="1006956" y="4284836"/>
            <a:ext cx="1980868" cy="969876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bevel/>
            <a:headEnd type="none" w="med" len="med"/>
            <a:tailEnd type="stealth" w="lg" len="lg"/>
          </a:ln>
        </p:spPr>
      </p:cxnSp>
    </p:spTree>
    <p:extLst>
      <p:ext uri="{BB962C8B-B14F-4D97-AF65-F5344CB8AC3E}">
        <p14:creationId xmlns:p14="http://schemas.microsoft.com/office/powerpoint/2010/main" val="3429359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85850"/>
            <a:ext cx="3762375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2000" y="1916832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ts val="575"/>
              </a:spcBef>
              <a:spcAft>
                <a:spcPts val="575"/>
              </a:spcAft>
              <a:buClrTx/>
              <a:buSzTx/>
              <a:buFontTx/>
              <a:buNone/>
            </a:pPr>
            <a:r>
              <a:rPr lang="en-US" altLang="ru-RU" dirty="0">
                <a:latin typeface="Times New Roman" pitchFamily="16" charset="0"/>
              </a:rPr>
              <a:t>Loop-level decays b → sℓ</a:t>
            </a:r>
            <a:r>
              <a:rPr lang="en-US" altLang="ru-RU" baseline="33000" dirty="0">
                <a:latin typeface="Times New Roman" pitchFamily="16" charset="0"/>
              </a:rPr>
              <a:t>+</a:t>
            </a:r>
            <a:r>
              <a:rPr lang="en-US" altLang="ru-RU" dirty="0">
                <a:latin typeface="Times New Roman" pitchFamily="16" charset="0"/>
              </a:rPr>
              <a:t>ℓ</a:t>
            </a:r>
            <a:r>
              <a:rPr lang="en-US" altLang="ru-RU" baseline="33000" dirty="0">
                <a:latin typeface="Times New Roman" pitchFamily="16" charset="0"/>
              </a:rPr>
              <a:t>-</a:t>
            </a:r>
            <a:r>
              <a:rPr lang="en-US" altLang="ru-RU" dirty="0">
                <a:latin typeface="Times New Roman" pitchFamily="16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575"/>
              </a:spcBef>
              <a:spcAft>
                <a:spcPts val="575"/>
              </a:spcAft>
              <a:buSzPct val="45000"/>
              <a:buFont typeface="Wingdings" charset="2"/>
              <a:buChar char=""/>
            </a:pPr>
            <a:r>
              <a:rPr lang="en-US" altLang="ru-RU" dirty="0">
                <a:latin typeface="Times New Roman" pitchFamily="16" charset="0"/>
              </a:rPr>
              <a:t>forbidden at tree-level in SM</a:t>
            </a:r>
          </a:p>
          <a:p>
            <a:pPr>
              <a:lnSpc>
                <a:spcPct val="100000"/>
              </a:lnSpc>
              <a:spcBef>
                <a:spcPts val="575"/>
              </a:spcBef>
              <a:spcAft>
                <a:spcPts val="575"/>
              </a:spcAft>
              <a:buSzPct val="45000"/>
              <a:buFont typeface="Wingdings" charset="2"/>
              <a:buChar char=""/>
            </a:pPr>
            <a:r>
              <a:rPr lang="en-US" altLang="ru-RU" dirty="0">
                <a:latin typeface="Times New Roman" pitchFamily="16" charset="0"/>
              </a:rPr>
              <a:t>sensitive to NP contributions in loops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 bwMode="auto">
              <a:xfrm>
                <a:off x="0" y="463922"/>
                <a:ext cx="9144000" cy="792088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b</m:t>
                    </m:r>
                    <m:r>
                      <m:rPr>
                        <m:nor/>
                      </m:rPr>
                      <a:rPr lang="en-US" sz="2400" b="1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 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→</m:t>
                    </m:r>
                    <m:r>
                      <m:rPr>
                        <m:nor/>
                      </m:rPr>
                      <a:rPr lang="en-US" sz="2400" b="1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 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s</m:t>
                    </m:r>
                    <m:r>
                      <m:rPr>
                        <m:nor/>
                      </m:rPr>
                      <a:rPr lang="en-US" sz="2400" b="1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 </m:t>
                    </m:r>
                    <m:r>
                      <m:rPr>
                        <m:nor/>
                      </m:rPr>
                      <a:rPr lang="en-US" sz="2400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transition</m:t>
                    </m:r>
                  </m:oMath>
                </a14:m>
                <a:r>
                  <a:rPr lang="en-US" sz="24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463922"/>
                <a:ext cx="9144000" cy="79208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2934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" y="1282700"/>
            <a:ext cx="9144000" cy="352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44" y="4683477"/>
            <a:ext cx="9144000" cy="104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 bwMode="auto">
              <a:xfrm>
                <a:off x="5367" y="332656"/>
                <a:ext cx="9144000" cy="792088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dirty="0" smtClean="0">
                              <a:solidFill>
                                <a:schemeClr val="lt1"/>
                              </a:solidFill>
                              <a:latin typeface="Cambria Math" panose="02040503050406030204" pitchFamily="18" charset="0"/>
                              <a:cs typeface="Times New Roman"/>
                              <a:sym typeface="Times New Roman"/>
                            </a:rPr>
                          </m:ctrlPr>
                        </m:sSubPr>
                        <m:e>
                          <m:r>
                            <a:rPr lang="en-US" sz="2400" b="1" i="1" dirty="0" smtClean="0">
                              <a:solidFill>
                                <a:schemeClr val="lt1"/>
                              </a:solidFill>
                              <a:latin typeface="Cambria Math"/>
                              <a:cs typeface="Times New Roman"/>
                              <a:sym typeface="Times New Roman"/>
                            </a:rPr>
                            <m:t>𝑹</m:t>
                          </m:r>
                        </m:e>
                        <m:sub>
                          <m:sSup>
                            <m:sSupPr>
                              <m:ctrlPr>
                                <a:rPr lang="en-US" sz="2400" b="1" i="1" dirty="0" smtClean="0">
                                  <a:solidFill>
                                    <a:schemeClr val="lt1"/>
                                  </a:solidFill>
                                  <a:latin typeface="Cambria Math" panose="02040503050406030204" pitchFamily="18" charset="0"/>
                                  <a:cs typeface="Times New Roman"/>
                                  <a:sym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b="1" i="1" dirty="0" smtClean="0">
                                  <a:solidFill>
                                    <a:schemeClr val="lt1"/>
                                  </a:solidFill>
                                  <a:latin typeface="Cambria Math"/>
                                  <a:cs typeface="Times New Roman"/>
                                  <a:sym typeface="Times New Roman"/>
                                </a:rPr>
                                <m:t>𝑲</m:t>
                              </m:r>
                            </m:e>
                            <m:sup>
                              <m:r>
                                <a:rPr lang="en-US" sz="2400" b="1" i="1" dirty="0" smtClean="0">
                                  <a:solidFill>
                                    <a:schemeClr val="lt1"/>
                                  </a:solidFill>
                                  <a:latin typeface="Cambria Math"/>
                                  <a:cs typeface="Times New Roman"/>
                                  <a:sym typeface="Times New Roman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</m:oMath>
                  </m:oMathPara>
                </a14:m>
                <a:endPara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67" y="332656"/>
                <a:ext cx="9144000" cy="79208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6042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 bwMode="auto">
              <a:xfrm>
                <a:off x="5367" y="188640"/>
                <a:ext cx="9144000" cy="792088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dirty="0" smtClean="0">
                              <a:solidFill>
                                <a:schemeClr val="lt1"/>
                              </a:solidFill>
                              <a:latin typeface="Cambria Math" panose="02040503050406030204" pitchFamily="18" charset="0"/>
                              <a:cs typeface="Times New Roman"/>
                              <a:sym typeface="Times New Roman"/>
                            </a:rPr>
                          </m:ctrlPr>
                        </m:sSubPr>
                        <m:e>
                          <m:r>
                            <a:rPr lang="en-US" sz="2400" b="1" i="1" dirty="0" smtClean="0">
                              <a:solidFill>
                                <a:schemeClr val="lt1"/>
                              </a:solidFill>
                              <a:latin typeface="Cambria Math"/>
                              <a:cs typeface="Times New Roman"/>
                              <a:sym typeface="Times New Roman"/>
                            </a:rPr>
                            <m:t>𝑹</m:t>
                          </m:r>
                        </m:e>
                        <m:sub>
                          <m:sSup>
                            <m:sSupPr>
                              <m:ctrlPr>
                                <a:rPr lang="en-US" sz="2400" b="1" i="1" dirty="0" smtClean="0">
                                  <a:solidFill>
                                    <a:schemeClr val="lt1"/>
                                  </a:solidFill>
                                  <a:latin typeface="Cambria Math" panose="02040503050406030204" pitchFamily="18" charset="0"/>
                                  <a:cs typeface="Times New Roman"/>
                                  <a:sym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b="1" i="1" dirty="0" smtClean="0">
                                  <a:solidFill>
                                    <a:schemeClr val="lt1"/>
                                  </a:solidFill>
                                  <a:latin typeface="Cambria Math"/>
                                  <a:cs typeface="Times New Roman"/>
                                  <a:sym typeface="Times New Roman"/>
                                </a:rPr>
                                <m:t>𝑲</m:t>
                              </m:r>
                            </m:e>
                            <m:sup/>
                          </m:sSup>
                        </m:sub>
                      </m:sSub>
                    </m:oMath>
                  </m:oMathPara>
                </a14:m>
                <a:endPara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67" y="188640"/>
                <a:ext cx="9144000" cy="79208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76" y="1015033"/>
            <a:ext cx="6655084" cy="4909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72114"/>
            <a:ext cx="7877199" cy="1385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816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01" y="1299140"/>
            <a:ext cx="9226501" cy="395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77209" y="5589240"/>
            <a:ext cx="9329729" cy="90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 marL="0" indent="0">
              <a:lnSpc>
                <a:spcPct val="150000"/>
              </a:lnSpc>
              <a:buSzPct val="45000"/>
            </a:pPr>
            <a:r>
              <a:rPr lang="en-US" altLang="ru-RU" sz="2400" dirty="0">
                <a:latin typeface="Times New Roman" pitchFamily="16" charset="0"/>
                <a:ea typeface="AGMWPU+CMSS10" charset="0"/>
                <a:cs typeface="AGMWPU+CMSS10" charset="0"/>
              </a:rPr>
              <a:t>Combination of R</a:t>
            </a:r>
            <a:r>
              <a:rPr lang="en-US" altLang="ru-RU" sz="2400" baseline="-33000" dirty="0">
                <a:latin typeface="Times New Roman" pitchFamily="16" charset="0"/>
                <a:ea typeface="AGMWPU+CMSS10" charset="0"/>
                <a:cs typeface="AGMWPU+CMSS10" charset="0"/>
              </a:rPr>
              <a:t>K*</a:t>
            </a:r>
            <a:r>
              <a:rPr lang="en-US" altLang="ru-RU" sz="2400" dirty="0">
                <a:latin typeface="Times New Roman" pitchFamily="16" charset="0"/>
                <a:ea typeface="AGMWPU+CMSS10" charset="0"/>
                <a:cs typeface="AGMWPU+CMSS10" charset="0"/>
              </a:rPr>
              <a:t> , R</a:t>
            </a:r>
            <a:r>
              <a:rPr lang="en-US" altLang="ru-RU" sz="2400" baseline="-33000" dirty="0">
                <a:latin typeface="Times New Roman" pitchFamily="16" charset="0"/>
                <a:ea typeface="AGMWPU+CMSS10" charset="0"/>
                <a:cs typeface="AGMWPU+CMSS10" charset="0"/>
              </a:rPr>
              <a:t>K</a:t>
            </a:r>
            <a:r>
              <a:rPr lang="en-US" altLang="ru-RU" sz="2400" dirty="0">
                <a:latin typeface="Times New Roman" pitchFamily="16" charset="0"/>
                <a:ea typeface="AGMWPU+CMSS10" charset="0"/>
                <a:cs typeface="AGMWPU+CMSS10" charset="0"/>
              </a:rPr>
              <a:t> and </a:t>
            </a:r>
            <a:r>
              <a:rPr lang="en-US" altLang="ru-RU" sz="2400" dirty="0">
                <a:solidFill>
                  <a:srgbClr val="0000FF"/>
                </a:solidFill>
                <a:latin typeface="Times New Roman" pitchFamily="16" charset="0"/>
                <a:ea typeface="AGMWPU+CMSS10" charset="0"/>
                <a:cs typeface="AGMWPU+CMSS10" charset="0"/>
              </a:rPr>
              <a:t>[PRL 118 (2017) 111801]</a:t>
            </a:r>
            <a:r>
              <a:rPr lang="en-US" altLang="ru-RU" sz="2400" dirty="0">
                <a:latin typeface="Times New Roman" pitchFamily="16" charset="0"/>
                <a:ea typeface="AGMWPU+CMSS10" charset="0"/>
                <a:cs typeface="AGMWPU+CMSS10" charset="0"/>
              </a:rPr>
              <a:t> is </a:t>
            </a:r>
            <a:r>
              <a:rPr lang="en-US" altLang="ru-RU" sz="2400" dirty="0">
                <a:solidFill>
                  <a:srgbClr val="CE181E"/>
                </a:solidFill>
                <a:latin typeface="Times New Roman" pitchFamily="16" charset="0"/>
                <a:ea typeface="AGMWPU+CMSS10" charset="0"/>
                <a:cs typeface="AGMWPU+CMSS10" charset="0"/>
              </a:rPr>
              <a:t>~4</a:t>
            </a:r>
            <a:r>
              <a:rPr lang="en-US" altLang="ru-RU" sz="2400" dirty="0">
                <a:solidFill>
                  <a:srgbClr val="CE181E"/>
                </a:solidFill>
                <a:latin typeface="Symbol" charset="2"/>
                <a:ea typeface="AGMWPU+CMSS10" charset="0"/>
                <a:cs typeface="AGMWPU+CMSS10" charset="0"/>
              </a:rPr>
              <a:t>s</a:t>
            </a:r>
            <a:r>
              <a:rPr lang="en-US" altLang="ru-RU" sz="2400" dirty="0">
                <a:latin typeface="Times New Roman" pitchFamily="16" charset="0"/>
                <a:ea typeface="AGMWPU+CMSS10" charset="0"/>
                <a:cs typeface="AGMWPU+CMSS10" charset="0"/>
              </a:rPr>
              <a:t> from SM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 bwMode="auto">
              <a:xfrm>
                <a:off x="5367" y="332656"/>
                <a:ext cx="9144000" cy="792088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 smtClean="0">
                            <a:solidFill>
                              <a:schemeClr val="lt1"/>
                            </a:solidFill>
                            <a:latin typeface="Cambria Math" panose="02040503050406030204" pitchFamily="18" charset="0"/>
                            <a:cs typeface="Times New Roman"/>
                            <a:sym typeface="Times New Roman"/>
                          </a:rPr>
                        </m:ctrlPr>
                      </m:sSubPr>
                      <m:e>
                        <m:r>
                          <a:rPr lang="en-US" sz="2400" b="1" i="1" dirty="0" smtClean="0">
                            <a:solidFill>
                              <a:schemeClr val="lt1"/>
                            </a:solidFill>
                            <a:latin typeface="Cambria Math"/>
                            <a:cs typeface="Times New Roman"/>
                            <a:sym typeface="Times New Roman"/>
                          </a:rPr>
                          <m:t>𝑹</m:t>
                        </m:r>
                      </m:e>
                      <m:sub>
                        <m:sSup>
                          <m:sSupPr>
                            <m:ctrlPr>
                              <a:rPr lang="en-US" sz="2400" b="1" i="1" dirty="0" smtClean="0">
                                <a:solidFill>
                                  <a:schemeClr val="lt1"/>
                                </a:solidFill>
                                <a:latin typeface="Cambria Math" panose="02040503050406030204" pitchFamily="18" charset="0"/>
                                <a:cs typeface="Times New Roman"/>
                                <a:sym typeface="Times New Roman"/>
                              </a:rPr>
                            </m:ctrlPr>
                          </m:sSupPr>
                          <m:e>
                            <m:r>
                              <a:rPr lang="en-US" sz="2400" b="1" i="1" dirty="0" smtClean="0">
                                <a:solidFill>
                                  <a:schemeClr val="lt1"/>
                                </a:solidFill>
                                <a:latin typeface="Cambria Math"/>
                                <a:cs typeface="Times New Roman"/>
                                <a:sym typeface="Times New Roman"/>
                              </a:rPr>
                              <m:t>𝑲</m:t>
                            </m:r>
                          </m:e>
                          <m:sup>
                            <m:r>
                              <a:rPr lang="en-US" sz="2400" b="1" i="1" dirty="0" smtClean="0">
                                <a:solidFill>
                                  <a:schemeClr val="lt1"/>
                                </a:solidFill>
                                <a:latin typeface="Cambria Math"/>
                                <a:cs typeface="Times New Roman"/>
                                <a:sym typeface="Times New Roman"/>
                              </a:rPr>
                              <m:t>∗</m:t>
                            </m:r>
                          </m:sup>
                        </m:sSup>
                      </m:sub>
                    </m:sSub>
                  </m:oMath>
                </a14:m>
                <a:r>
                  <a:rPr lang="en-US" sz="24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>
                            <a:solidFill>
                              <a:schemeClr val="lt1"/>
                            </a:solidFill>
                            <a:latin typeface="Cambria Math" panose="02040503050406030204" pitchFamily="18" charset="0"/>
                            <a:cs typeface="Times New Roman"/>
                            <a:sym typeface="Times New Roman"/>
                          </a:rPr>
                        </m:ctrlPr>
                      </m:sSubPr>
                      <m:e>
                        <m:r>
                          <a:rPr lang="en-US" sz="2400" b="1" i="1" dirty="0">
                            <a:solidFill>
                              <a:schemeClr val="lt1"/>
                            </a:solidFill>
                            <a:latin typeface="Cambria Math"/>
                            <a:cs typeface="Times New Roman"/>
                            <a:sym typeface="Times New Roman"/>
                          </a:rPr>
                          <m:t>𝑹</m:t>
                        </m:r>
                      </m:e>
                      <m:sub>
                        <m:sSup>
                          <m:sSupPr>
                            <m:ctrlPr>
                              <a:rPr lang="en-US" sz="2400" b="1" i="1" dirty="0">
                                <a:solidFill>
                                  <a:schemeClr val="lt1"/>
                                </a:solidFill>
                                <a:latin typeface="Cambria Math" panose="02040503050406030204" pitchFamily="18" charset="0"/>
                                <a:cs typeface="Times New Roman"/>
                                <a:sym typeface="Times New Roman"/>
                              </a:rPr>
                            </m:ctrlPr>
                          </m:sSupPr>
                          <m:e>
                            <m:r>
                              <a:rPr lang="en-US" sz="2400" b="1" i="1" dirty="0">
                                <a:solidFill>
                                  <a:schemeClr val="lt1"/>
                                </a:solidFill>
                                <a:latin typeface="Cambria Math"/>
                                <a:cs typeface="Times New Roman"/>
                                <a:sym typeface="Times New Roman"/>
                              </a:rPr>
                              <m:t>𝑲</m:t>
                            </m:r>
                          </m:e>
                          <m:sup/>
                        </m:sSup>
                      </m:sub>
                    </m:sSub>
                  </m:oMath>
                </a14:m>
                <a:r>
                  <a:rPr lang="en-US" sz="24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67" y="332656"/>
                <a:ext cx="9144000" cy="79208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027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830" y="1268760"/>
            <a:ext cx="5896599" cy="3969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1520" y="1988840"/>
            <a:ext cx="3240087" cy="367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SzPct val="45000"/>
              <a:buFont typeface="Wingdings" charset="2"/>
              <a:buChar char=""/>
            </a:pPr>
            <a:r>
              <a:rPr lang="en-US" altLang="ru-RU" sz="2400" dirty="0" err="1"/>
              <a:t>LHCb</a:t>
            </a:r>
            <a:r>
              <a:rPr lang="en-US" altLang="ru-RU" sz="2400" dirty="0"/>
              <a:t> measurement differs by </a:t>
            </a:r>
            <a:r>
              <a:rPr lang="en-US" altLang="ru-RU" sz="2400" dirty="0">
                <a:solidFill>
                  <a:srgbClr val="CE181E"/>
                </a:solidFill>
              </a:rPr>
              <a:t>3.4σ</a:t>
            </a:r>
            <a:r>
              <a:rPr lang="en-US" altLang="ru-RU" sz="2400" dirty="0"/>
              <a:t> from the SM prediction</a:t>
            </a:r>
          </a:p>
          <a:p>
            <a:pPr>
              <a:buClrTx/>
              <a:buSzTx/>
              <a:buFontTx/>
              <a:buNone/>
            </a:pPr>
            <a:endParaRPr lang="en-US" altLang="ru-RU" sz="2400" dirty="0"/>
          </a:p>
          <a:p>
            <a:pPr>
              <a:buSzPct val="45000"/>
              <a:buFont typeface="Wingdings" charset="2"/>
              <a:buChar char=""/>
            </a:pPr>
            <a:r>
              <a:rPr lang="en-US" altLang="ru-RU" sz="2400" dirty="0"/>
              <a:t>Can be explained by</a:t>
            </a:r>
          </a:p>
          <a:p>
            <a:pPr>
              <a:buClrTx/>
              <a:buSzTx/>
              <a:buFontTx/>
              <a:buNone/>
            </a:pPr>
            <a:r>
              <a:rPr lang="en-US" altLang="ru-RU" sz="2400" dirty="0"/>
              <a:t> - SM charm-loop effects (cannot explain tension in R</a:t>
            </a:r>
            <a:r>
              <a:rPr lang="en-US" altLang="ru-RU" sz="2400" baseline="-33000" dirty="0"/>
              <a:t>K*</a:t>
            </a:r>
            <a:r>
              <a:rPr lang="en-US" altLang="ru-RU" sz="2400" dirty="0"/>
              <a:t>)</a:t>
            </a:r>
          </a:p>
          <a:p>
            <a:pPr>
              <a:buClrTx/>
              <a:buSzTx/>
              <a:buFontTx/>
              <a:buNone/>
            </a:pPr>
            <a:r>
              <a:rPr lang="en-US" altLang="ru-RU" sz="2400" dirty="0"/>
              <a:t> - New Physics??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0" y="219697"/>
            <a:ext cx="9144000" cy="79208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Angular observables</a:t>
            </a:r>
          </a:p>
        </p:txBody>
      </p:sp>
    </p:spTree>
    <p:extLst>
      <p:ext uri="{BB962C8B-B14F-4D97-AF65-F5344CB8AC3E}">
        <p14:creationId xmlns:p14="http://schemas.microsoft.com/office/powerpoint/2010/main" val="956371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76" y="1345246"/>
            <a:ext cx="4301260" cy="345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6752" y="1011785"/>
            <a:ext cx="6867922" cy="566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79512" y="5373216"/>
            <a:ext cx="957580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r>
              <a:rPr lang="en-US" altLang="ru-RU" sz="2400" dirty="0"/>
              <a:t>ATLAS measurement differs by </a:t>
            </a:r>
            <a:r>
              <a:rPr lang="en-US" altLang="ru-RU" sz="2400" dirty="0">
                <a:solidFill>
                  <a:srgbClr val="CE181E"/>
                </a:solidFill>
              </a:rPr>
              <a:t>2.7σ</a:t>
            </a:r>
            <a:r>
              <a:rPr lang="en-US" altLang="ru-RU" sz="2400" dirty="0"/>
              <a:t> from the SM prediction.</a:t>
            </a:r>
          </a:p>
          <a:p>
            <a:r>
              <a:rPr lang="en-US" altLang="ru-RU" sz="2400" dirty="0"/>
              <a:t>CMS results are consistent with SM prediction and other measurements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219697"/>
            <a:ext cx="9144000" cy="79208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Angular observables</a:t>
            </a:r>
          </a:p>
        </p:txBody>
      </p:sp>
    </p:spTree>
    <p:extLst>
      <p:ext uri="{BB962C8B-B14F-4D97-AF65-F5344CB8AC3E}">
        <p14:creationId xmlns:p14="http://schemas.microsoft.com/office/powerpoint/2010/main" val="4149107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9145" y="6370066"/>
            <a:ext cx="576064" cy="404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*</a:t>
            </a: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68" y="1012926"/>
            <a:ext cx="759142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Заголовок 1"/>
              <p:cNvSpPr txBox="1">
                <a:spLocks/>
              </p:cNvSpPr>
              <p:nvPr/>
            </p:nvSpPr>
            <p:spPr bwMode="auto">
              <a:xfrm>
                <a:off x="-25276" y="116632"/>
                <a:ext cx="9144000" cy="792088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defRPr/>
                </a:pP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𝑁𝑒𝑤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𝑝h𝑦𝑠𝑖𝑐𝑠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𝑖𝑛</m:t>
                    </m:r>
                    <m:r>
                      <m:rPr>
                        <m:nor/>
                      </m:rPr>
                      <a:rPr lang="en-US" sz="2400" b="1" i="1" smtClean="0">
                        <a:solidFill>
                          <a:schemeClr val="bg1"/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b</m:t>
                    </m:r>
                    <m:r>
                      <m:rPr>
                        <m:nor/>
                      </m:rPr>
                      <a:rPr lang="en-US" sz="2400" b="1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 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→</m:t>
                    </m:r>
                    <m:r>
                      <m:rPr>
                        <m:nor/>
                      </m:rPr>
                      <a:rPr lang="en-US" sz="2400" b="1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 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s</m:t>
                    </m:r>
                    <m:r>
                      <m:rPr>
                        <m:nor/>
                      </m:rPr>
                      <a:rPr lang="en-US" sz="2400" b="1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 </m:t>
                    </m:r>
                    <m:r>
                      <m:rPr>
                        <m:nor/>
                      </m:rPr>
                      <a:rPr lang="en-US" sz="2400" i="1" dirty="0" smtClean="0">
                        <a:solidFill>
                          <a:schemeClr val="lt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rPr>
                      <m:t>transition</m:t>
                    </m:r>
                  </m:oMath>
                </a14:m>
                <a:r>
                  <a:rPr lang="en-US" sz="2400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25276" y="116632"/>
                <a:ext cx="9144000" cy="79208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76" y="5586116"/>
            <a:ext cx="9169276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6360" y="5560096"/>
            <a:ext cx="720080" cy="2927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177" y="6453336"/>
            <a:ext cx="34671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904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Shape 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4125" y="1628775"/>
            <a:ext cx="6635750" cy="421957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defRPr/>
                </a:pPr>
                <a:r>
                  <a:rPr lang="en-US" sz="2400" b="1" dirty="0">
                    <a:solidFill>
                      <a:schemeClr val="lt1"/>
                    </a:solidFill>
                    <a:latin typeface="Times New Roman" panose="02020603050405020304" pitchFamily="18" charset="0"/>
                    <a:ea typeface="Times New Roman"/>
                    <a:cs typeface="Times New Roman" panose="02020603050405020304" pitchFamily="18" charset="0"/>
                    <a:sym typeface="Times New Roman"/>
                  </a:rPr>
                  <a:t>SCHEMATIC VIEW OF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  <a:sym typeface="Times New Roman"/>
                      </a:rPr>
                      <m:t>В→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  <a:sym typeface="Times New Roman"/>
                      </a:rPr>
                      <m:t>K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Cambria"/>
                        <a:cs typeface="Times New Roman" panose="02020603050405020304" pitchFamily="18" charset="0"/>
                        <a:sym typeface="Cambria"/>
                      </a:rPr>
                      <m:t>𝜋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  <a:sym typeface="Times New Roman"/>
                      </a:rPr>
                      <m:t> + ℓ</m:t>
                    </m:r>
                    <m:r>
                      <m:rPr>
                        <m:nor/>
                      </m:rPr>
                      <a:rPr lang="en-US" sz="2400" b="1" i="1" baseline="300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  <a:sym typeface="Times New Roman"/>
                      </a:rPr>
                      <m:t>+</m:t>
                    </m:r>
                    <m:r>
                      <m:rPr>
                        <m:nor/>
                      </m:rPr>
                      <a:rPr lang="en-US" sz="2400" b="1" i="1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  <a:sym typeface="Times New Roman"/>
                      </a:rPr>
                      <m:t>ℓ</m:t>
                    </m:r>
                    <m:r>
                      <m:rPr>
                        <m:nor/>
                      </m:rPr>
                      <a:rPr lang="en-US" sz="2400" b="1" i="1" baseline="300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  <a:sym typeface="Times New Roman"/>
                      </a:rPr>
                      <m:t>−</m:t>
                    </m:r>
                  </m:oMath>
                </a14:m>
                <a:r>
                  <a:rPr lang="en-US" sz="2400" b="1" spc="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Arial Unicode MS" panose="020B0604020202020204" pitchFamily="34" charset="-128"/>
                    <a:cs typeface="Times New Roman" panose="02020603050405020304" pitchFamily="18" charset="0"/>
                  </a:rPr>
                  <a:t> DECAY</a:t>
                </a:r>
                <a:endParaRPr lang="ru-RU" sz="2400" b="1" spc="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8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blipFill rotWithShape="1">
                <a:blip r:embed="rId4"/>
                <a:stretch>
                  <a:fillRect b="-5042"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2915816" y="5978424"/>
            <a:ext cx="6293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*</a:t>
            </a:r>
            <a:r>
              <a:rPr lang="en-GB" sz="1800" b="1" dirty="0"/>
              <a:t> Issadykov, Ivanov, </a:t>
            </a:r>
            <a:r>
              <a:rPr lang="en-GB" sz="1800" b="1" dirty="0" err="1"/>
              <a:t>Sakhiyev</a:t>
            </a:r>
            <a:r>
              <a:rPr lang="en-GB" b="1" dirty="0"/>
              <a:t>, </a:t>
            </a:r>
            <a:r>
              <a:rPr lang="en-GB" b="1" dirty="0" err="1"/>
              <a:t>Phys.Rev</a:t>
            </a:r>
            <a:r>
              <a:rPr lang="en-GB" b="1" dirty="0"/>
              <a:t>. D91 (2015) no.7, 074007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254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Shape 2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50" y="2031218"/>
            <a:ext cx="6238874" cy="4305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Shape 2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87450" y="1217842"/>
            <a:ext cx="6381749" cy="6667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Прямая со стрелкой 2"/>
          <p:cNvCxnSpPr/>
          <p:nvPr/>
        </p:nvCxnSpPr>
        <p:spPr>
          <a:xfrm flipV="1">
            <a:off x="2483768" y="2276872"/>
            <a:ext cx="0" cy="1800199"/>
          </a:xfrm>
          <a:prstGeom prst="straightConnector1">
            <a:avLst/>
          </a:prstGeom>
          <a:ln w="1905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516808" y="3176971"/>
            <a:ext cx="792088" cy="396044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14 %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1814612" y="4197063"/>
            <a:ext cx="5472608" cy="0"/>
          </a:xfrm>
          <a:prstGeom prst="straightConnector1">
            <a:avLst/>
          </a:prstGeom>
          <a:ln w="1905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одзаголовок 5"/>
          <p:cNvSpPr txBox="1">
            <a:spLocks/>
          </p:cNvSpPr>
          <p:nvPr/>
        </p:nvSpPr>
        <p:spPr>
          <a:xfrm>
            <a:off x="3910272" y="4197063"/>
            <a:ext cx="936104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C00000"/>
                </a:solidFill>
              </a:rPr>
              <a:t>~ </a:t>
            </a:r>
            <a:r>
              <a:rPr lang="ru-RU" dirty="0">
                <a:solidFill>
                  <a:srgbClr val="C00000"/>
                </a:solidFill>
              </a:rPr>
              <a:t>6 %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-21084" y="295275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spc="2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IMPACT OF </a:t>
            </a:r>
            <a:r>
              <a:rPr lang="en-US" sz="2400" b="1" i="1" spc="2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</a:t>
            </a:r>
            <a:r>
              <a:rPr lang="en-US" sz="2400" b="1" spc="2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en-US" sz="2400" b="1" i="1" spc="2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WAVE</a:t>
            </a:r>
            <a:r>
              <a:rPr lang="en-US" sz="2400" b="1" spc="200" dirty="0">
                <a:solidFill>
                  <a:schemeClr val="bg1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CONTRIBUTION</a:t>
            </a:r>
            <a:endParaRPr lang="ru-RU" sz="2400" b="1" spc="200" dirty="0">
              <a:solidFill>
                <a:schemeClr val="bg1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F7974BD-38F2-5186-DCA9-636C16D9886C}"/>
              </a:ext>
            </a:extLst>
          </p:cNvPr>
          <p:cNvSpPr/>
          <p:nvPr/>
        </p:nvSpPr>
        <p:spPr>
          <a:xfrm>
            <a:off x="2829205" y="6271843"/>
            <a:ext cx="6293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*</a:t>
            </a:r>
            <a:r>
              <a:rPr lang="en-GB" sz="1800" b="1" dirty="0"/>
              <a:t> Issadykov, Ivanov, </a:t>
            </a:r>
            <a:r>
              <a:rPr lang="en-GB" sz="1800" b="1" dirty="0" err="1"/>
              <a:t>Sakhiyev</a:t>
            </a:r>
            <a:r>
              <a:rPr lang="en-GB" b="1" dirty="0"/>
              <a:t>, </a:t>
            </a:r>
            <a:r>
              <a:rPr lang="en-GB" b="1" dirty="0" err="1"/>
              <a:t>Phys.Rev</a:t>
            </a:r>
            <a:r>
              <a:rPr lang="en-GB" b="1" dirty="0"/>
              <a:t>. D91 (2015) no.7, 074007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3299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C1DB617E-1AB9-C115-BC64-EE0C9857F7FE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95536" y="111460"/>
                <a:ext cx="8229600" cy="869268"/>
              </a:xfr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3200" b="1" i="1" dirty="0" smtClean="0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m:t>b</m:t>
                      </m:r>
                      <m:r>
                        <m:rPr>
                          <m:nor/>
                        </m:rPr>
                        <a:rPr lang="en-US" sz="3200" b="1" i="1" dirty="0" smtClean="0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m:t> → </m:t>
                      </m:r>
                      <m:r>
                        <m:rPr>
                          <m:nor/>
                        </m:rPr>
                        <a:rPr lang="en-US" sz="3200" b="1" i="1" dirty="0" smtClean="0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m:t>s</m:t>
                      </m:r>
                      <m:r>
                        <a:rPr lang="en-US" sz="3200" b="1" i="1" dirty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Times New Roman"/>
                          <a:cs typeface="Times New Roman"/>
                          <a:sym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l-GR" sz="3200" b="1" i="1" dirty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Times New Roman"/>
                          <a:cs typeface="Times New Roman"/>
                          <a:sym typeface="Times New Roman"/>
                        </a:rPr>
                        <m:t>υ</m:t>
                      </m:r>
                      <m:r>
                        <a:rPr lang="en-US" sz="3200" b="1" i="1" dirty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Times New Roman"/>
                          <a:cs typeface="Times New Roman"/>
                          <a:sym typeface="Times New Roman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l-GR" sz="3200" b="1" i="1" dirty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Times New Roman"/>
                          <a:cs typeface="Times New Roman"/>
                          <a:sym typeface="Times New Roman"/>
                        </a:rPr>
                        <m:t>υ</m:t>
                      </m:r>
                    </m:oMath>
                  </m:oMathPara>
                </a14:m>
                <a:endParaRPr lang="LID4096" sz="32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C1DB617E-1AB9-C115-BC64-EE0C9857F7F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95536" y="111460"/>
                <a:ext cx="8229600" cy="86926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LID4096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Объект 2">
            <a:extLst>
              <a:ext uri="{FF2B5EF4-FFF2-40B4-BE49-F238E27FC236}">
                <a16:creationId xmlns:a16="http://schemas.microsoft.com/office/drawing/2014/main" id="{4C8D74CC-2671-489C-9FDF-F2194D0AF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BB37A0-884C-14EF-3C93-4F574CC1C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8" y="908720"/>
            <a:ext cx="9144000" cy="42558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9DCB52E-E6D5-AFD1-D081-6B5578AF94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8" y="5038909"/>
            <a:ext cx="9144000" cy="108509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0019A0D-A1FB-567B-B766-9066872CC578}"/>
              </a:ext>
            </a:extLst>
          </p:cNvPr>
          <p:cNvSpPr/>
          <p:nvPr/>
        </p:nvSpPr>
        <p:spPr>
          <a:xfrm>
            <a:off x="2843808" y="6237312"/>
            <a:ext cx="61310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*</a:t>
            </a:r>
            <a:r>
              <a:rPr lang="en-GB" sz="1800" b="1" dirty="0"/>
              <a:t> Issadykov, Ivanov , </a:t>
            </a:r>
            <a:r>
              <a:rPr lang="en-GB" b="1" dirty="0"/>
              <a:t>Modern Physics Letters A</a:t>
            </a:r>
            <a:r>
              <a:rPr lang="ru-RU" b="1" dirty="0"/>
              <a:t>, 2023,</a:t>
            </a:r>
            <a:r>
              <a:rPr lang="en-GB" b="1" dirty="0"/>
              <a:t> 2350006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60757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38363"/>
            <a:ext cx="914400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58" y="5013176"/>
            <a:ext cx="808672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hape 235"/>
          <p:cNvSpPr txBox="1"/>
          <p:nvPr/>
        </p:nvSpPr>
        <p:spPr>
          <a:xfrm>
            <a:off x="6350" y="500062"/>
            <a:ext cx="9144000" cy="714374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817926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/>
          <p:nvPr/>
        </p:nvSpPr>
        <p:spPr>
          <a:xfrm>
            <a:off x="635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sp>
        <p:nvSpPr>
          <p:cNvPr id="235" name="Shape 235"/>
          <p:cNvSpPr txBox="1"/>
          <p:nvPr/>
        </p:nvSpPr>
        <p:spPr>
          <a:xfrm>
            <a:off x="6350" y="500062"/>
            <a:ext cx="9144000" cy="714374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</a:p>
        </p:txBody>
      </p:sp>
      <p:pic>
        <p:nvPicPr>
          <p:cNvPr id="236" name="Shape 2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" y="1628775"/>
            <a:ext cx="5235575" cy="3024187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Shape 237"/>
          <p:cNvSpPr txBox="1"/>
          <p:nvPr/>
        </p:nvSpPr>
        <p:spPr>
          <a:xfrm>
            <a:off x="3563937" y="5176837"/>
            <a:ext cx="576262" cy="4048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  <p:pic>
        <p:nvPicPr>
          <p:cNvPr id="238" name="Shape 2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51275" y="5378450"/>
            <a:ext cx="4962525" cy="4667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967660" y="2060848"/>
            <a:ext cx="2695649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40"/>
              </a:spcBef>
              <a:buClr>
                <a:srgbClr val="FF0000"/>
              </a:buClr>
              <a:buSzPct val="25000"/>
            </a:pPr>
            <a:r>
              <a:rPr lang="el-GR" sz="3200" b="1" dirty="0">
                <a:solidFill>
                  <a:srgbClr val="FF0000"/>
                </a:solidFill>
                <a:ea typeface="Calibri"/>
                <a:cs typeface="Calibri"/>
                <a:sym typeface="Calibri"/>
              </a:rPr>
              <a:t>~ 3</a:t>
            </a:r>
            <a:r>
              <a:rPr lang="en-US" sz="3200" b="1" dirty="0">
                <a:solidFill>
                  <a:srgbClr val="FF0000"/>
                </a:solidFill>
                <a:ea typeface="Calibri"/>
                <a:cs typeface="Calibri"/>
                <a:sym typeface="Calibri"/>
              </a:rPr>
              <a:t>.1</a:t>
            </a:r>
            <a:r>
              <a:rPr lang="el-GR" sz="3200" b="1" dirty="0">
                <a:solidFill>
                  <a:srgbClr val="FF0000"/>
                </a:solidFill>
                <a:ea typeface="Calibri"/>
                <a:cs typeface="Calibri"/>
                <a:sym typeface="Calibri"/>
              </a:rPr>
              <a:t> σ</a:t>
            </a:r>
          </a:p>
          <a:p>
            <a:pPr marL="342900" lvl="0" indent="-342900">
              <a:spcBef>
                <a:spcPts val="640"/>
              </a:spcBef>
              <a:buClr>
                <a:schemeClr val="dk1"/>
              </a:buClr>
              <a:buSzPct val="100000"/>
            </a:pPr>
            <a:endParaRPr lang="el-GR" b="1" dirty="0">
              <a:solidFill>
                <a:srgbClr val="FF0000"/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8" name="Shape 48"/>
          <p:cNvCxnSpPr/>
          <p:nvPr/>
        </p:nvCxnSpPr>
        <p:spPr>
          <a:xfrm flipH="1">
            <a:off x="2195736" y="2420888"/>
            <a:ext cx="3744416" cy="827701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bevel/>
            <a:headEnd type="none" w="med" len="med"/>
            <a:tailEnd type="stealth" w="lg" len="lg"/>
          </a:ln>
        </p:spPr>
      </p:cxnSp>
    </p:spTree>
    <p:extLst>
      <p:ext uri="{BB962C8B-B14F-4D97-AF65-F5344CB8AC3E}">
        <p14:creationId xmlns:p14="http://schemas.microsoft.com/office/powerpoint/2010/main" val="1169892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VALUES OF BRANCHING FRACTIONS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19" y="1700808"/>
            <a:ext cx="8449698" cy="30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8723785" y="2204864"/>
            <a:ext cx="0" cy="244793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7487796" y="2204864"/>
            <a:ext cx="0" cy="244793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159204" y="2204864"/>
            <a:ext cx="0" cy="244793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311332" y="2204864"/>
            <a:ext cx="0" cy="244793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бъект 2"/>
          <p:cNvSpPr txBox="1">
            <a:spLocks/>
          </p:cNvSpPr>
          <p:nvPr/>
        </p:nvSpPr>
        <p:spPr>
          <a:xfrm>
            <a:off x="2159204" y="4726915"/>
            <a:ext cx="1155282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   </a:t>
            </a:r>
            <a:r>
              <a:rPr lang="en-US" sz="2400" b="1" dirty="0">
                <a:solidFill>
                  <a:srgbClr val="C00000"/>
                </a:solidFill>
              </a:rPr>
              <a:t>Our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7568503" y="4723513"/>
            <a:ext cx="1155282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   </a:t>
            </a:r>
            <a:r>
              <a:rPr lang="en-US" sz="2400" b="1" dirty="0" err="1">
                <a:solidFill>
                  <a:srgbClr val="C00000"/>
                </a:solidFill>
              </a:rPr>
              <a:t>Exp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13312D8-EAD2-62FC-6059-0FFAF5810218}"/>
              </a:ext>
            </a:extLst>
          </p:cNvPr>
          <p:cNvSpPr/>
          <p:nvPr/>
        </p:nvSpPr>
        <p:spPr>
          <a:xfrm>
            <a:off x="904071" y="6248412"/>
            <a:ext cx="8207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* </a:t>
            </a:r>
            <a:r>
              <a:rPr lang="en-GB" sz="1800" b="1" dirty="0" err="1"/>
              <a:t>Dubnicka</a:t>
            </a:r>
            <a:r>
              <a:rPr lang="en-GB" sz="1800" b="1" dirty="0"/>
              <a:t>, </a:t>
            </a:r>
            <a:r>
              <a:rPr lang="en-GB" sz="1800" b="1" dirty="0" err="1"/>
              <a:t>Dubnickova</a:t>
            </a:r>
            <a:r>
              <a:rPr lang="en-GB" sz="1800" b="1" dirty="0"/>
              <a:t>, Issadykov, Ivanov, </a:t>
            </a:r>
            <a:r>
              <a:rPr lang="en-GB" sz="1800" b="1" dirty="0" err="1"/>
              <a:t>Liptaj</a:t>
            </a:r>
            <a:r>
              <a:rPr lang="en-GB" sz="1800" b="1" dirty="0"/>
              <a:t>, </a:t>
            </a:r>
            <a:r>
              <a:rPr lang="en-GB" b="1" dirty="0" err="1"/>
              <a:t>Phys.Rev</a:t>
            </a:r>
            <a:r>
              <a:rPr lang="en-GB" b="1" dirty="0"/>
              <a:t>. D93 (2016) no.9, 094022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1764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6850"/>
            <a:ext cx="9220200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497504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ts val="2400"/>
              </a:lnSpc>
              <a:spcAft>
                <a:spcPts val="1400"/>
              </a:spcAft>
            </a:pPr>
            <a:r>
              <a:rPr lang="en-GB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CC-RESONANCE CONTRIBUTIONS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7189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497504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ANGULAR OBSERVABLES AND DIFFERENTIAL BRANCHING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25" y="1452432"/>
            <a:ext cx="6657975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106086" y="5373216"/>
            <a:ext cx="4697139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106085" y="3501008"/>
            <a:ext cx="4697139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106087" y="4971712"/>
            <a:ext cx="4697139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904071" y="6248412"/>
            <a:ext cx="8207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* </a:t>
            </a:r>
            <a:r>
              <a:rPr lang="en-GB" sz="1800" b="1" dirty="0" err="1"/>
              <a:t>Dubnicka</a:t>
            </a:r>
            <a:r>
              <a:rPr lang="en-GB" sz="1800" b="1" dirty="0"/>
              <a:t>, </a:t>
            </a:r>
            <a:r>
              <a:rPr lang="en-GB" sz="1800" b="1" dirty="0" err="1"/>
              <a:t>Dubnickova</a:t>
            </a:r>
            <a:r>
              <a:rPr lang="en-GB" sz="1800" b="1" dirty="0"/>
              <a:t>, Issadykov, Ivanov, </a:t>
            </a:r>
            <a:r>
              <a:rPr lang="en-GB" sz="1800" b="1" dirty="0" err="1"/>
              <a:t>Liptaj</a:t>
            </a:r>
            <a:r>
              <a:rPr lang="en-GB" sz="1800" b="1" dirty="0"/>
              <a:t>, </a:t>
            </a:r>
            <a:r>
              <a:rPr lang="en-GB" b="1" dirty="0" err="1"/>
              <a:t>Phys.Rev</a:t>
            </a:r>
            <a:r>
              <a:rPr lang="en-GB" b="1" dirty="0"/>
              <a:t>. D93 (2016) no.9, 094022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9487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96752"/>
            <a:ext cx="4543111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96752"/>
            <a:ext cx="382311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3896560"/>
            <a:ext cx="7704856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Заголовок 1"/>
              <p:cNvSpPr txBox="1">
                <a:spLocks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lnSpc>
                    <a:spcPts val="2400"/>
                  </a:lnSpc>
                  <a:spcAft>
                    <a:spcPts val="1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  <m:t>𝑩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  <m:t>𝒔</m:t>
                          </m:r>
                        </m:sub>
                      </m:sSub>
                      <m:r>
                        <a:rPr lang="en-US" sz="2800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anose="020B0604020202020204" pitchFamily="34" charset="0"/>
                        </a:rPr>
                        <m:t>→</m:t>
                      </m:r>
                      <m:r>
                        <m:rPr>
                          <m:sty m:val="p"/>
                        </m:rPr>
                        <a:rPr lang="el-GR" sz="2800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anose="020B0604020202020204" pitchFamily="34" charset="0"/>
                        </a:rPr>
                        <m:t>μμ</m:t>
                      </m:r>
                    </m:oMath>
                  </m:oMathPara>
                </a14:m>
                <a:endParaRPr lang="ru-RU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Прямая соединительная линия 7"/>
          <p:cNvCxnSpPr/>
          <p:nvPr/>
        </p:nvCxnSpPr>
        <p:spPr>
          <a:xfrm>
            <a:off x="0" y="3896560"/>
            <a:ext cx="914400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8379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41" y="1124744"/>
            <a:ext cx="6219825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80112" y="4362924"/>
            <a:ext cx="4104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* Phys. Rev. Lett. 111, 101804 (2013)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lnSpc>
                    <a:spcPts val="2400"/>
                  </a:lnSpc>
                  <a:spcAft>
                    <a:spcPts val="1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  <m:t>𝑩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chemeClr val="bg1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  <m:t>𝒔</m:t>
                          </m:r>
                        </m:sub>
                      </m:sSub>
                      <m:r>
                        <a:rPr lang="en-US" sz="2800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anose="020B0604020202020204" pitchFamily="34" charset="0"/>
                        </a:rPr>
                        <m:t>→</m:t>
                      </m:r>
                      <m:r>
                        <m:rPr>
                          <m:sty m:val="p"/>
                        </m:rPr>
                        <a:rPr lang="el-GR" sz="2800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anose="020B0604020202020204" pitchFamily="34" charset="0"/>
                        </a:rPr>
                        <m:t>μμ</m:t>
                      </m:r>
                    </m:oMath>
                  </m:oMathPara>
                </a14:m>
                <a:endParaRPr lang="ru-RU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91233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7" y="1628800"/>
            <a:ext cx="719137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Заголовок 1"/>
              <p:cNvSpPr txBox="1">
                <a:spLocks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lnSpc>
                    <a:spcPts val="2400"/>
                  </a:lnSpc>
                  <a:spcAft>
                    <a:spcPts val="1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𝑪𝑴𝑺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&amp; 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𝑳𝑯𝑪𝒃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𝒄𝒐𝒎𝒃𝒊𝒏𝒆𝒅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𝒂𝒏𝒂𝒍𝒚𝒔𝒊𝒔</m:t>
                      </m:r>
                    </m:oMath>
                  </m:oMathPara>
                </a14:m>
                <a:endParaRPr lang="ru-RU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6300192" y="6309320"/>
            <a:ext cx="272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* Nature 522 (2015) 68-72</a:t>
            </a:r>
            <a:r>
              <a:rPr lang="en-GB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35190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681" y="1484784"/>
            <a:ext cx="69342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Заголовок 1"/>
              <p:cNvSpPr txBox="1">
                <a:spLocks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>
                  <a:lnSpc>
                    <a:spcPts val="2400"/>
                  </a:lnSpc>
                  <a:spcAft>
                    <a:spcPts val="1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𝑪𝑴𝑺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&amp; 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𝑳𝑯𝑪𝒃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𝒄𝒐𝒎𝒃𝒊𝒏𝒆𝒅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800" b="1" i="1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𝒂𝒏𝒂𝒍𝒚𝒔𝒊𝒔</m:t>
                      </m:r>
                    </m:oMath>
                  </m:oMathPara>
                </a14:m>
                <a:endParaRPr lang="ru-RU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332656"/>
                <a:ext cx="9144000" cy="7143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6300192" y="6309320"/>
            <a:ext cx="272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* Nature 522 (2015) 68-72</a:t>
            </a:r>
            <a:r>
              <a:rPr lang="en-GB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64366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</p:spPr>
            <p:txBody>
              <a:bodyPr/>
              <a:lstStyle/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ru-RU" b="1" baseline="30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bg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𝝋</m:t>
                    </m:r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pPr marL="0" indent="0">
                  <a:buNone/>
                </a:pP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  <a:blipFill rotWithShape="1">
                <a:blip r:embed="rId2"/>
                <a:stretch>
                  <a:fillRect l="-1630" t="-20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Объект 2"/>
          <p:cNvSpPr txBox="1">
            <a:spLocks/>
          </p:cNvSpPr>
          <p:nvPr/>
        </p:nvSpPr>
        <p:spPr>
          <a:xfrm>
            <a:off x="3851920" y="1844824"/>
            <a:ext cx="288032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3.7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3.1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5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!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756015" y="2564905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380312" y="6065912"/>
            <a:ext cx="177240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2015*</a:t>
            </a:r>
            <a:endParaRPr lang="ru-RU" sz="2400" b="1" dirty="0"/>
          </a:p>
        </p:txBody>
      </p:sp>
      <p:sp>
        <p:nvSpPr>
          <p:cNvPr id="9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b-s anomaly</a:t>
            </a:r>
          </a:p>
        </p:txBody>
      </p:sp>
    </p:spTree>
    <p:extLst>
      <p:ext uri="{BB962C8B-B14F-4D97-AF65-F5344CB8AC3E}">
        <p14:creationId xmlns:p14="http://schemas.microsoft.com/office/powerpoint/2010/main" val="28136655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</p:spPr>
            <p:txBody>
              <a:bodyPr/>
              <a:lstStyle/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ru-RU" b="1" baseline="30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bg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𝝋</m:t>
                    </m:r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pPr marL="0" indent="0">
                  <a:buNone/>
                </a:pP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  <a:blipFill rotWithShape="1">
                <a:blip r:embed="rId2"/>
                <a:stretch>
                  <a:fillRect l="-1630" t="-20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Объект 2"/>
          <p:cNvSpPr txBox="1">
            <a:spLocks/>
          </p:cNvSpPr>
          <p:nvPr/>
        </p:nvSpPr>
        <p:spPr>
          <a:xfrm>
            <a:off x="3851920" y="1844824"/>
            <a:ext cx="288032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3.7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3.1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than 2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756015" y="2564905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380312" y="6065912"/>
            <a:ext cx="177240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Now*</a:t>
            </a:r>
            <a:endParaRPr lang="ru-RU" sz="2400" b="1" dirty="0"/>
          </a:p>
        </p:txBody>
      </p:sp>
      <p:sp>
        <p:nvSpPr>
          <p:cNvPr id="9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b-s anomaly</a:t>
            </a:r>
          </a:p>
        </p:txBody>
      </p:sp>
    </p:spTree>
    <p:extLst>
      <p:ext uri="{BB962C8B-B14F-4D97-AF65-F5344CB8AC3E}">
        <p14:creationId xmlns:p14="http://schemas.microsoft.com/office/powerpoint/2010/main" val="2097229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</p:spPr>
            <p:txBody>
              <a:bodyPr/>
              <a:lstStyle/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ru-RU" b="1" baseline="30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bg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𝝋</m:t>
                    </m:r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pPr marL="0" indent="0">
                  <a:buNone/>
                </a:pP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  <a:blipFill rotWithShape="1">
                <a:blip r:embed="rId2"/>
                <a:stretch>
                  <a:fillRect l="-1630" t="-20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Объект 2"/>
          <p:cNvSpPr txBox="1">
            <a:spLocks/>
          </p:cNvSpPr>
          <p:nvPr/>
        </p:nvSpPr>
        <p:spPr>
          <a:xfrm>
            <a:off x="3851920" y="1844824"/>
            <a:ext cx="32403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3.7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2.2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than 2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756015" y="2564905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380312" y="6065912"/>
            <a:ext cx="177240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Now*</a:t>
            </a:r>
            <a:endParaRPr lang="ru-RU" sz="2400" b="1" dirty="0"/>
          </a:p>
        </p:txBody>
      </p:sp>
      <p:sp>
        <p:nvSpPr>
          <p:cNvPr id="9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b-s anomaly</a:t>
            </a:r>
          </a:p>
        </p:txBody>
      </p:sp>
    </p:spTree>
    <p:extLst>
      <p:ext uri="{BB962C8B-B14F-4D97-AF65-F5344CB8AC3E}">
        <p14:creationId xmlns:p14="http://schemas.microsoft.com/office/powerpoint/2010/main" val="18547748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</p:spPr>
            <p:txBody>
              <a:bodyPr/>
              <a:lstStyle/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ru-RU" b="1" baseline="30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bg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𝝋</m:t>
                    </m:r>
                    <m:r>
                      <a:rPr lang="ru-RU" b="1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r>
                  <a:rPr lang="en-US" b="1" baseline="-25000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b="1" dirty="0">
                    <a:solidFill>
                      <a:schemeClr val="accent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+</a:t>
                </a:r>
                <a:r>
                  <a:rPr lang="ru-RU" b="1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𝜇</a:t>
                </a:r>
                <a:r>
                  <a:rPr lang="en-US" b="1" baseline="30000" dirty="0">
                    <a:solidFill>
                      <a:schemeClr val="accent1">
                        <a:lumMod val="75000"/>
                      </a:schemeClr>
                    </a:solidFill>
                    <a:latin typeface="Cambria Math"/>
                    <a:ea typeface="Cambria Math"/>
                    <a:cs typeface="Times New Roman" panose="02020603050405020304" pitchFamily="18" charset="0"/>
                  </a:rPr>
                  <a:t>-</a:t>
                </a:r>
                <a:r>
                  <a:rPr lang="en-US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  <a:p>
                <a:pPr marL="0" indent="0">
                  <a:buNone/>
                </a:pPr>
                <a:endParaRPr lang="ru-RU" b="1" dirty="0">
                  <a:solidFill>
                    <a:schemeClr val="bg1"/>
                  </a:solidFill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5918" y="1794503"/>
                <a:ext cx="8229600" cy="4525963"/>
              </a:xfrm>
              <a:blipFill rotWithShape="1">
                <a:blip r:embed="rId2"/>
                <a:stretch>
                  <a:fillRect l="-1630" t="-20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Объект 2"/>
          <p:cNvSpPr txBox="1">
            <a:spLocks/>
          </p:cNvSpPr>
          <p:nvPr/>
        </p:nvSpPr>
        <p:spPr>
          <a:xfrm>
            <a:off x="3851920" y="1844824"/>
            <a:ext cx="32403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3.7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??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2.2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than 2 </a:t>
            </a:r>
            <a:r>
              <a:rPr lang="el-GR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756015" y="2564905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380312" y="6065912"/>
            <a:ext cx="177240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/>
              <a:t>Now*</a:t>
            </a:r>
            <a:endParaRPr lang="ru-RU" sz="2400" b="1" dirty="0"/>
          </a:p>
        </p:txBody>
      </p:sp>
      <p:sp>
        <p:nvSpPr>
          <p:cNvPr id="9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b-s anomaly</a:t>
            </a:r>
          </a:p>
        </p:txBody>
      </p:sp>
    </p:spTree>
    <p:extLst>
      <p:ext uri="{BB962C8B-B14F-4D97-AF65-F5344CB8AC3E}">
        <p14:creationId xmlns:p14="http://schemas.microsoft.com/office/powerpoint/2010/main" val="41848210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>
            <a:off x="6756015" y="2564905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b-s anomaly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95536" y="2129850"/>
            <a:ext cx="8352928" cy="3243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40820" rIns="81639" bIns="4082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GB" sz="1600" b="1" dirty="0"/>
              <a:t>Issadykov, Ivanov, </a:t>
            </a:r>
            <a:r>
              <a:rPr lang="en-GB" sz="1600" b="1" dirty="0" err="1"/>
              <a:t>Sakhiyev</a:t>
            </a:r>
            <a:r>
              <a:rPr lang="en-GB" sz="1600" b="1" dirty="0"/>
              <a:t>, </a:t>
            </a:r>
            <a:r>
              <a:rPr lang="en-GB" sz="1600" b="1" dirty="0" err="1"/>
              <a:t>Phys.Rev</a:t>
            </a:r>
            <a:r>
              <a:rPr lang="en-GB" sz="1600" b="1" dirty="0"/>
              <a:t>. D91 (2015) no.7, 074007</a:t>
            </a:r>
            <a:r>
              <a:rPr lang="en-GB" sz="1600" dirty="0"/>
              <a:t> (</a:t>
            </a:r>
            <a:r>
              <a:rPr lang="en-GB" sz="1600" b="1" dirty="0">
                <a:hlinkClick r:id="rId2"/>
              </a:rPr>
              <a:t>arXiv:1502.05280</a:t>
            </a:r>
            <a:r>
              <a:rPr lang="en-GB" sz="1600" dirty="0"/>
              <a:t>)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GB" altLang="ru-RU" sz="1600" dirty="0">
              <a:solidFill>
                <a:srgbClr val="0000FF"/>
              </a:solidFill>
              <a:latin typeface="Times New Roamn" charset="0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GB" sz="1600" b="1" dirty="0" err="1"/>
              <a:t>Dubnicka</a:t>
            </a:r>
            <a:r>
              <a:rPr lang="en-GB" sz="1600" b="1" dirty="0"/>
              <a:t>, </a:t>
            </a:r>
            <a:r>
              <a:rPr lang="en-GB" sz="1600" b="1" dirty="0" err="1"/>
              <a:t>Dubnickova</a:t>
            </a:r>
            <a:r>
              <a:rPr lang="en-GB" sz="1600" b="1" dirty="0"/>
              <a:t>, Issadykov, Ivanov, </a:t>
            </a:r>
            <a:r>
              <a:rPr lang="en-GB" sz="1600" b="1" dirty="0" err="1"/>
              <a:t>Liptaj</a:t>
            </a:r>
            <a:r>
              <a:rPr lang="en-GB" sz="1600" b="1" dirty="0"/>
              <a:t>, </a:t>
            </a:r>
            <a:r>
              <a:rPr lang="en-GB" sz="1600" b="1" dirty="0" err="1"/>
              <a:t>Phys.Rev</a:t>
            </a:r>
            <a:r>
              <a:rPr lang="en-GB" sz="1600" b="1" dirty="0"/>
              <a:t>. D93 (2016) no.9, 094022</a:t>
            </a:r>
            <a:r>
              <a:rPr lang="en-GB" sz="1600" dirty="0"/>
              <a:t> (</a:t>
            </a:r>
            <a:r>
              <a:rPr lang="en-GB" sz="1600" b="1" dirty="0">
                <a:hlinkClick r:id="rId3"/>
              </a:rPr>
              <a:t>arXiv:1602.07864</a:t>
            </a:r>
            <a:r>
              <a:rPr lang="en-GB" sz="1600" dirty="0"/>
              <a:t>)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GB" altLang="ru-RU" sz="1600" dirty="0">
              <a:solidFill>
                <a:srgbClr val="0000FF"/>
              </a:solidFill>
              <a:latin typeface="Times New Roamn" charset="0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GB" sz="1600" b="1" dirty="0"/>
              <a:t>Issadykov, Ivanov, </a:t>
            </a:r>
            <a:r>
              <a:rPr lang="en-GB" sz="1600" b="1" dirty="0" err="1"/>
              <a:t>Phys.Part.Nucl.Lett</a:t>
            </a:r>
            <a:r>
              <a:rPr lang="en-GB" sz="1600" b="1" dirty="0"/>
              <a:t>. 15 (2018) no.4, 393-396 (</a:t>
            </a:r>
            <a:r>
              <a:rPr lang="en-GB" sz="1600" b="1" dirty="0">
                <a:hlinkClick r:id="rId4"/>
              </a:rPr>
              <a:t>arXiv:1807.04996</a:t>
            </a:r>
            <a:r>
              <a:rPr lang="en-GB" sz="1600" b="1" dirty="0"/>
              <a:t>)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GB" altLang="ru-RU" sz="1600" b="1" dirty="0">
              <a:solidFill>
                <a:srgbClr val="0000FF"/>
              </a:solidFill>
              <a:latin typeface="Times New Roamn" charset="0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GB" sz="1600" b="1" dirty="0"/>
              <a:t>Issadykov, Ivanov, Mod. Phys. Lett. A</a:t>
            </a:r>
            <a:r>
              <a:rPr lang="ru-RU" sz="1600" b="1" dirty="0"/>
              <a:t> </a:t>
            </a:r>
            <a:r>
              <a:rPr lang="en-US" sz="1600" b="1" dirty="0"/>
              <a:t>(</a:t>
            </a:r>
            <a:r>
              <a:rPr lang="ru-RU" sz="1600" b="1" dirty="0"/>
              <a:t>2023</a:t>
            </a:r>
            <a:r>
              <a:rPr lang="en-US" sz="1600" b="1" dirty="0"/>
              <a:t>)</a:t>
            </a:r>
            <a:r>
              <a:rPr lang="ru-RU" sz="1600" b="1" dirty="0"/>
              <a:t>,</a:t>
            </a:r>
            <a:r>
              <a:rPr lang="en-GB" sz="1600" b="1" dirty="0"/>
              <a:t> 2350006  (</a:t>
            </a:r>
            <a:r>
              <a:rPr lang="en-GB" sz="1600" b="1" dirty="0">
                <a:hlinkClick r:id="rId4"/>
              </a:rPr>
              <a:t>arXiv:</a:t>
            </a:r>
            <a:r>
              <a:rPr lang="en-GB" sz="1600" b="1" dirty="0"/>
              <a:t>2211.10683)</a:t>
            </a:r>
            <a:r>
              <a:rPr lang="ru-KZ" sz="1600" b="0" i="0" dirty="0">
                <a:effectLst/>
                <a:latin typeface="-apple-system"/>
              </a:rPr>
              <a:t> </a:t>
            </a:r>
            <a:endParaRPr lang="ru-RU" sz="1600" dirty="0"/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US" altLang="ru-RU" sz="1600" dirty="0">
              <a:solidFill>
                <a:srgbClr val="0000FF"/>
              </a:solidFill>
              <a:latin typeface="Times New Roamn" charset="0"/>
              <a:ea typeface="AGMWPU+CMSS10" charset="0"/>
              <a:cs typeface="AGMWPU+CMSS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4455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01040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hape 44">
            <a:extLst>
              <a:ext uri="{FF2B5EF4-FFF2-40B4-BE49-F238E27FC236}">
                <a16:creationId xmlns:a16="http://schemas.microsoft.com/office/drawing/2014/main" id="{F4346CE8-02C1-FED0-4A93-43B51F0B68E0}"/>
              </a:ext>
            </a:extLst>
          </p:cNvPr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b-d transitions</a:t>
            </a:r>
          </a:p>
        </p:txBody>
      </p:sp>
    </p:spTree>
    <p:extLst>
      <p:ext uri="{BB962C8B-B14F-4D97-AF65-F5344CB8AC3E}">
        <p14:creationId xmlns:p14="http://schemas.microsoft.com/office/powerpoint/2010/main" val="2121935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785813"/>
            <a:ext cx="8391525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835696" y="6170375"/>
            <a:ext cx="7506580" cy="1084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b="1" dirty="0"/>
              <a:t>* 1412.7515</a:t>
            </a:r>
            <a:endParaRPr lang="ru-RU" sz="1600" dirty="0"/>
          </a:p>
        </p:txBody>
      </p:sp>
      <p:sp>
        <p:nvSpPr>
          <p:cNvPr id="2" name="Shape 44">
            <a:extLst>
              <a:ext uri="{FF2B5EF4-FFF2-40B4-BE49-F238E27FC236}">
                <a16:creationId xmlns:a16="http://schemas.microsoft.com/office/drawing/2014/main" id="{23F58DF5-058D-935B-D2CA-5247BA98EA6E}"/>
              </a:ext>
            </a:extLst>
          </p:cNvPr>
          <p:cNvSpPr txBox="1"/>
          <p:nvPr/>
        </p:nvSpPr>
        <p:spPr>
          <a:xfrm>
            <a:off x="0" y="11663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b-d transitions</a:t>
            </a:r>
          </a:p>
        </p:txBody>
      </p:sp>
    </p:spTree>
    <p:extLst>
      <p:ext uri="{BB962C8B-B14F-4D97-AF65-F5344CB8AC3E}">
        <p14:creationId xmlns:p14="http://schemas.microsoft.com/office/powerpoint/2010/main" val="17083751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C96128-B736-1A38-DACE-15D00A3D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A60451-348E-A63B-2640-6C475A1B1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5486DE-23D8-EB9C-AC4C-11CF8E4D8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5356"/>
            <a:ext cx="9144000" cy="3307288"/>
          </a:xfrm>
          <a:prstGeom prst="rect">
            <a:avLst/>
          </a:prstGeom>
        </p:spPr>
      </p:pic>
      <p:sp>
        <p:nvSpPr>
          <p:cNvPr id="6" name="Shape 44">
            <a:extLst>
              <a:ext uri="{FF2B5EF4-FFF2-40B4-BE49-F238E27FC236}">
                <a16:creationId xmlns:a16="http://schemas.microsoft.com/office/drawing/2014/main" id="{70AE360E-9056-96C7-DCBD-08546B6E8555}"/>
              </a:ext>
            </a:extLst>
          </p:cNvPr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b-d transitions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5034F1B-3CF5-658F-39F8-481C1F812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4" y="5222278"/>
            <a:ext cx="9144000" cy="1169015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37227E05-0569-4D99-BA3F-A67ADE239511}"/>
              </a:ext>
            </a:extLst>
          </p:cNvPr>
          <p:cNvSpPr txBox="1">
            <a:spLocks/>
          </p:cNvSpPr>
          <p:nvPr/>
        </p:nvSpPr>
        <p:spPr>
          <a:xfrm>
            <a:off x="4572000" y="6262488"/>
            <a:ext cx="4711985" cy="5955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b="1" dirty="0"/>
              <a:t>*R. </a:t>
            </a:r>
            <a:r>
              <a:rPr lang="en-US" sz="1600" b="1" dirty="0" err="1"/>
              <a:t>Aaij</a:t>
            </a:r>
            <a:r>
              <a:rPr lang="en-US" sz="1600" b="1" dirty="0"/>
              <a:t> et al. (</a:t>
            </a:r>
            <a:r>
              <a:rPr lang="en-US" sz="1600" b="1" dirty="0" err="1"/>
              <a:t>LHCb</a:t>
            </a:r>
            <a:r>
              <a:rPr lang="en-US" sz="1600" b="1" dirty="0"/>
              <a:t> Collaboration), JHEP 07, 020 (2018), arXiv:1804.07167 [hep-ex].</a:t>
            </a:r>
            <a:r>
              <a:rPr lang="en-GB" sz="1600" b="1" dirty="0"/>
              <a:t> 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8840161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54860F-AB6C-549D-8E1D-1851885A7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4157D5-07AD-15D6-B6AA-0BDEE682FB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92E4E1-3954-AF0A-BE03-0274168C8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0"/>
            <a:ext cx="62473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2482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646CC3-9517-5418-8FC9-702AC9E3D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9FB63B-64DE-1A5E-5A06-DE9812033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7A57F6-28BF-47A6-93D4-977DA83B4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593"/>
            <a:ext cx="8231806" cy="5830696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EE131717-961C-FBA3-945A-BE9C264191BA}"/>
              </a:ext>
            </a:extLst>
          </p:cNvPr>
          <p:cNvSpPr txBox="1">
            <a:spLocks/>
          </p:cNvSpPr>
          <p:nvPr/>
        </p:nvSpPr>
        <p:spPr>
          <a:xfrm>
            <a:off x="2627784" y="6126163"/>
            <a:ext cx="8312385" cy="5955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b="1" dirty="0"/>
              <a:t>*Soni, Issadykov, </a:t>
            </a:r>
            <a:r>
              <a:rPr lang="en-US" sz="1600" b="1" dirty="0" err="1"/>
              <a:t>Gadaria</a:t>
            </a:r>
            <a:r>
              <a:rPr lang="en-US" sz="1600" b="1" dirty="0"/>
              <a:t>, Patel, Pandya, EPJ A  2022, 58(3), 39</a:t>
            </a:r>
            <a:r>
              <a:rPr lang="en-GB" sz="1600" b="1" dirty="0"/>
              <a:t> 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4649742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C96128-B736-1A38-DACE-15D00A3D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hape 44">
            <a:extLst>
              <a:ext uri="{FF2B5EF4-FFF2-40B4-BE49-F238E27FC236}">
                <a16:creationId xmlns:a16="http://schemas.microsoft.com/office/drawing/2014/main" id="{70AE360E-9056-96C7-DCBD-08546B6E8555}"/>
              </a:ext>
            </a:extLst>
          </p:cNvPr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b-d transitions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47E2B301-7FA6-E3B3-DBEB-4C7FD418B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276872"/>
            <a:ext cx="8352928" cy="3243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40820" rIns="81639" bIns="4082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it-IT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Soni, </a:t>
            </a:r>
            <a:r>
              <a:rPr lang="it-IT" altLang="ru-RU" b="1" u="sng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Issadykov</a:t>
            </a:r>
            <a:r>
              <a:rPr lang="it-IT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, Gadaria, Patel, Pandya,  AIP Conf.Proc. 2377 (2021) 1, 090006 </a:t>
            </a:r>
            <a:endParaRPr lang="en-US" altLang="ru-RU" b="1" dirty="0">
              <a:solidFill>
                <a:srgbClr val="002060"/>
              </a:solidFill>
              <a:latin typeface="Times New Roamn" charset="0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US" altLang="ru-RU" b="1" dirty="0">
              <a:solidFill>
                <a:srgbClr val="002060"/>
              </a:solidFill>
              <a:latin typeface="Times New Roamn" charset="0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US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Soni, </a:t>
            </a:r>
            <a:r>
              <a:rPr lang="en-US" altLang="ru-RU" b="1" u="sng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Issadykov</a:t>
            </a:r>
            <a:r>
              <a:rPr lang="en-US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, </a:t>
            </a:r>
            <a:r>
              <a:rPr lang="en-US" altLang="ru-RU" b="1" dirty="0" err="1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Gadaria</a:t>
            </a:r>
            <a:r>
              <a:rPr lang="en-US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, Patel, Pandya, EPJ A  2022, 58(3), 39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US" altLang="ru-RU" b="1" dirty="0">
              <a:solidFill>
                <a:srgbClr val="002060"/>
              </a:solidFill>
              <a:latin typeface="Times New Roamn" charset="0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US" altLang="ru-RU" b="1" u="sng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Issadykov</a:t>
            </a:r>
            <a:r>
              <a:rPr lang="en-US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, </a:t>
            </a:r>
            <a:r>
              <a:rPr lang="en-US" altLang="ru-RU" b="1" dirty="0" err="1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Phys.Part.Nucl.Lett</a:t>
            </a:r>
            <a:r>
              <a:rPr lang="en-US" altLang="ru-RU" b="1" dirty="0">
                <a:solidFill>
                  <a:srgbClr val="002060"/>
                </a:solidFill>
                <a:latin typeface="Times New Roamn" charset="0"/>
                <a:ea typeface="AGMWPU+CMSS10" charset="0"/>
                <a:cs typeface="AGMWPU+CMSS10" charset="0"/>
              </a:rPr>
              <a:t>. 19 (2022) 5, 460-462</a:t>
            </a:r>
          </a:p>
        </p:txBody>
      </p:sp>
    </p:spTree>
    <p:extLst>
      <p:ext uri="{BB962C8B-B14F-4D97-AF65-F5344CB8AC3E}">
        <p14:creationId xmlns:p14="http://schemas.microsoft.com/office/powerpoint/2010/main" val="14954919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b-c transition</a:t>
            </a:r>
          </a:p>
        </p:txBody>
      </p:sp>
      <p:pic>
        <p:nvPicPr>
          <p:cNvPr id="14340" name="Picture 4" descr="https://hflav-eos.web.cern.ch/hflav-eos/semi/summer18/r_dtaunu/rdrds_rds_summer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416" y="1395964"/>
            <a:ext cx="4565925" cy="483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58566" y="6396335"/>
            <a:ext cx="6876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* https://hflav-eos.web.cern.ch/hflav-eos/semi/summer18/RDRDs.html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64088" y="6061938"/>
            <a:ext cx="24296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3.0 </a:t>
            </a:r>
            <a:r>
              <a:rPr lang="el-GR" dirty="0">
                <a:solidFill>
                  <a:srgbClr val="FF0000"/>
                </a:solidFill>
              </a:rPr>
              <a:t>σ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discreapancy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Picture 2" descr="rdrds_rd_summer18.png (654Ã67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8" y="1395965"/>
            <a:ext cx="4307038" cy="483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2072" y="6082651"/>
            <a:ext cx="24296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2.3 </a:t>
            </a:r>
            <a:r>
              <a:rPr lang="el-GR" dirty="0">
                <a:solidFill>
                  <a:srgbClr val="FF0000"/>
                </a:solidFill>
              </a:rPr>
              <a:t>σ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discreapancy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8493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hflav-eos.web.cern.ch/hflav-eos/semi/summer18/r_dtaunu/rdrds_summer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031875"/>
            <a:ext cx="7632848" cy="517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8490240" y="6531086"/>
            <a:ext cx="587520" cy="311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42452" rIns="81639" bIns="42452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 algn="r" hangingPunct="1">
              <a:buClrTx/>
              <a:buFontTx/>
              <a:buNone/>
            </a:pPr>
            <a:endParaRPr lang="en-US" altLang="ru-RU" sz="1500" b="1" dirty="0">
              <a:cs typeface="Arial" charset="0"/>
            </a:endParaRPr>
          </a:p>
        </p:txBody>
      </p:sp>
      <p:sp>
        <p:nvSpPr>
          <p:cNvPr id="8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b-c transition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20429" y="590453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(One of ) the largest discrepancies between SM and measurement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07329" y="6073816"/>
            <a:ext cx="29072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Up to  </a:t>
            </a:r>
            <a:r>
              <a:rPr lang="en-GB" dirty="0">
                <a:solidFill>
                  <a:srgbClr val="C00000"/>
                </a:solidFill>
              </a:rPr>
              <a:t>4.1 σ</a:t>
            </a:r>
            <a:r>
              <a:rPr lang="en-GB" dirty="0"/>
              <a:t> disagreement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9290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1628800"/>
            <a:ext cx="5857875" cy="501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1202175"/>
            <a:ext cx="864096" cy="79208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solidFill>
                  <a:schemeClr val="bg1"/>
                </a:solidFill>
              </a:rPr>
              <a:t>Experimental data</a:t>
            </a:r>
            <a:endParaRPr lang="ru-RU" sz="2400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8369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76341"/>
            <a:ext cx="220027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871591"/>
            <a:ext cx="35337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572000" y="6262488"/>
            <a:ext cx="4711985" cy="595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b="1" dirty="0"/>
              <a:t>*R. </a:t>
            </a:r>
            <a:r>
              <a:rPr lang="en-US" sz="1600" b="1" dirty="0" err="1"/>
              <a:t>Aaij</a:t>
            </a:r>
            <a:r>
              <a:rPr lang="en-US" sz="1600" b="1" dirty="0"/>
              <a:t> et al. </a:t>
            </a:r>
            <a:r>
              <a:rPr lang="nn-NO" sz="1600" b="1" dirty="0"/>
              <a:t>Phys.Rev.Lett. 120 (2018) no.12, 121801</a:t>
            </a:r>
            <a:br>
              <a:rPr lang="nn-NO" sz="1600" b="1" dirty="0"/>
            </a:br>
            <a:r>
              <a:rPr lang="nn-NO" sz="1600" b="1" dirty="0"/>
              <a:t>   </a:t>
            </a:r>
            <a:r>
              <a:rPr lang="en-GB" sz="1600" b="1" dirty="0"/>
              <a:t>arXiv:1711.05623</a:t>
            </a:r>
          </a:p>
          <a:p>
            <a:pPr marL="0" indent="0">
              <a:buNone/>
            </a:pPr>
            <a:r>
              <a:rPr lang="en-GB" sz="1600" b="1" dirty="0"/>
              <a:t> </a:t>
            </a:r>
            <a:endParaRPr lang="ru-RU" sz="1600" b="1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bg1"/>
                </a:solidFill>
              </a:rPr>
              <a:t>Semileptonic</a:t>
            </a:r>
            <a:r>
              <a:rPr lang="en-US" sz="2400" dirty="0">
                <a:solidFill>
                  <a:schemeClr val="bg1"/>
                </a:solidFill>
              </a:rPr>
              <a:t> decays of </a:t>
            </a:r>
            <a:r>
              <a:rPr lang="en-US" sz="2400" dirty="0" err="1">
                <a:solidFill>
                  <a:schemeClr val="bg1"/>
                </a:solidFill>
              </a:rPr>
              <a:t>B</a:t>
            </a:r>
            <a:r>
              <a:rPr lang="en-US" sz="2400" baseline="-25000" dirty="0" err="1">
                <a:solidFill>
                  <a:schemeClr val="bg1"/>
                </a:solidFill>
              </a:rPr>
              <a:t>c</a:t>
            </a:r>
            <a:r>
              <a:rPr lang="en-US" sz="2400" dirty="0">
                <a:solidFill>
                  <a:schemeClr val="bg1"/>
                </a:solidFill>
              </a:rPr>
              <a:t> meson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4038600" cy="330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6644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Заголовок 1"/>
              <p:cNvSpPr txBox="1">
                <a:spLocks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Branching ratios of </a:t>
                </a:r>
                <a:r>
                  <a:rPr lang="en-US" altLang="ru-RU" sz="24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semileptonic</a:t>
                </a:r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decays</a:t>
                </a:r>
                <a:endParaRPr lang="ru-RU" alt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blipFill rotWithShape="1">
                <a:blip r:embed="rId3"/>
                <a:stretch>
                  <a:fillRect b="-840"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540" y="1244774"/>
            <a:ext cx="9301080" cy="4899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2635300" y="6309320"/>
            <a:ext cx="6480720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/>
              <a:t>*</a:t>
            </a:r>
            <a:r>
              <a:rPr lang="en-US" sz="1600" b="1" dirty="0" err="1"/>
              <a:t>Issadykov</a:t>
            </a:r>
            <a:r>
              <a:rPr lang="en-US" sz="1600" b="1" dirty="0"/>
              <a:t>, Ivanov, </a:t>
            </a:r>
            <a:r>
              <a:rPr lang="en-US" sz="1600" b="1" dirty="0" err="1"/>
              <a:t>Nurbakova</a:t>
            </a:r>
            <a:r>
              <a:rPr lang="en-US" sz="1600" b="1" dirty="0"/>
              <a:t>, </a:t>
            </a:r>
            <a:r>
              <a:rPr lang="nl-NL" sz="1600" b="1" dirty="0"/>
              <a:t>EPJ Web Conf. 158 (2017) 03002 </a:t>
            </a:r>
            <a:r>
              <a:rPr lang="en-GB" sz="1600" b="1" dirty="0"/>
              <a:t> 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6225861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Заголовок 1"/>
              <p:cNvSpPr txBox="1">
                <a:spLocks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Branching ratios of </a:t>
                </a:r>
                <a:r>
                  <a:rPr lang="en-US" altLang="ru-RU" sz="24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semileptonic</a:t>
                </a:r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decays</a:t>
                </a:r>
                <a:endParaRPr lang="ru-RU" alt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blipFill rotWithShape="1">
                <a:blip r:embed="rId3"/>
                <a:stretch>
                  <a:fillRect b="-840"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214438"/>
            <a:ext cx="809625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3995936" y="6309320"/>
            <a:ext cx="4961036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/>
              <a:t>*Issadykov, Ivanov,  </a:t>
            </a:r>
            <a:r>
              <a:rPr lang="nl-NL" sz="1600" b="1" dirty="0"/>
              <a:t>Phys.Lett. B783 (2018) 178-182 </a:t>
            </a:r>
            <a:r>
              <a:rPr lang="en-GB" sz="1600" b="1" dirty="0"/>
              <a:t> 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8482969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Заголовок 1"/>
              <p:cNvSpPr txBox="1">
                <a:spLocks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rgbClr val="0070C0"/>
                </a:solidFill>
              </a:ln>
            </p:spPr>
            <p:txBody>
              <a:bodyPr anchor="ctr"/>
              <a:lstStyle>
                <a:lvl1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algn="ct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New Physics effects in </a:t>
                </a:r>
                <a:r>
                  <a:rPr lang="en-US" altLang="ru-RU" sz="2400" dirty="0" err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semileptonic</a:t>
                </a:r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ru-RU" sz="2400" b="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altLang="ru-RU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decays</a:t>
                </a:r>
                <a:endParaRPr lang="ru-RU" alt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500063"/>
                <a:ext cx="9144000" cy="714375"/>
              </a:xfrm>
              <a:prstGeom prst="rect">
                <a:avLst/>
              </a:prstGeom>
              <a:blipFill rotWithShape="1">
                <a:blip r:embed="rId2"/>
                <a:stretch>
                  <a:fillRect b="-840"/>
                </a:stretch>
              </a:blipFill>
              <a:ln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Объект 2"/>
          <p:cNvSpPr txBox="1">
            <a:spLocks/>
          </p:cNvSpPr>
          <p:nvPr/>
        </p:nvSpPr>
        <p:spPr>
          <a:xfrm>
            <a:off x="3275856" y="6021288"/>
            <a:ext cx="6984776" cy="9305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dirty="0"/>
              <a:t>*Tran, Ivanov, </a:t>
            </a:r>
            <a:r>
              <a:rPr lang="en-US" sz="1600" b="1" dirty="0" err="1"/>
              <a:t>Körner</a:t>
            </a:r>
            <a:r>
              <a:rPr lang="en-US" sz="1600" b="1" dirty="0"/>
              <a:t>, </a:t>
            </a:r>
            <a:r>
              <a:rPr lang="en-US" sz="1600" b="1" dirty="0" err="1"/>
              <a:t>Santorelli</a:t>
            </a:r>
            <a:r>
              <a:rPr lang="en-US" sz="1600" b="1" dirty="0"/>
              <a:t>, </a:t>
            </a:r>
            <a:r>
              <a:rPr lang="en-GB" sz="1600" b="1" dirty="0" err="1"/>
              <a:t>Phys.Rev</a:t>
            </a:r>
            <a:r>
              <a:rPr lang="en-GB" sz="1600" b="1" dirty="0"/>
              <a:t>. D97 (2018) no.5, 054014</a:t>
            </a:r>
            <a:br>
              <a:rPr lang="en-GB" sz="1600" b="1" dirty="0"/>
            </a:br>
            <a:r>
              <a:rPr lang="en-GB" sz="1600" b="1" dirty="0"/>
              <a:t>   </a:t>
            </a:r>
            <a:r>
              <a:rPr lang="en-US" sz="1600" b="1" dirty="0"/>
              <a:t>arXiv:1801.06927 </a:t>
            </a:r>
            <a:endParaRPr lang="ru-RU" sz="1600" b="1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97" y="1556792"/>
            <a:ext cx="8720006" cy="411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46670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63279"/>
            <a:ext cx="54578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78" y="5169394"/>
            <a:ext cx="52482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0423" y="1671191"/>
            <a:ext cx="4376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/>
              <a:t>LHCb</a:t>
            </a:r>
            <a:r>
              <a:rPr lang="en-US" sz="2400" dirty="0"/>
              <a:t> collaboration(</a:t>
            </a:r>
            <a:r>
              <a:rPr lang="en-US" sz="2400" dirty="0" err="1"/>
              <a:t>nonleptonic</a:t>
            </a:r>
            <a:r>
              <a:rPr lang="en-US" sz="2400" dirty="0"/>
              <a:t>): </a:t>
            </a:r>
            <a:endParaRPr lang="ru-RU" sz="2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09" y="3933056"/>
            <a:ext cx="6643403" cy="1019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bg1"/>
                </a:solidFill>
              </a:rPr>
              <a:t>Nonleptonic</a:t>
            </a:r>
            <a:r>
              <a:rPr lang="en-US" sz="2400" dirty="0">
                <a:solidFill>
                  <a:schemeClr val="bg1"/>
                </a:solidFill>
              </a:rPr>
              <a:t> decays of </a:t>
            </a:r>
            <a:r>
              <a:rPr lang="en-US" sz="2400" dirty="0" err="1">
                <a:solidFill>
                  <a:schemeClr val="bg1"/>
                </a:solidFill>
              </a:rPr>
              <a:t>B</a:t>
            </a:r>
            <a:r>
              <a:rPr lang="en-US" sz="2400" baseline="-25000" dirty="0" err="1">
                <a:solidFill>
                  <a:schemeClr val="bg1"/>
                </a:solidFill>
              </a:rPr>
              <a:t>c</a:t>
            </a:r>
            <a:r>
              <a:rPr lang="en-US" sz="2400" dirty="0">
                <a:solidFill>
                  <a:schemeClr val="bg1"/>
                </a:solidFill>
              </a:rPr>
              <a:t> meson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012211" y="3318136"/>
            <a:ext cx="510415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dirty="0"/>
              <a:t>*</a:t>
            </a:r>
            <a:r>
              <a:rPr lang="fr-FR" sz="1600" b="1" dirty="0"/>
              <a:t>R. Aaij et al. [LHCb Collaboration], JHEP 1309 (2013) 075</a:t>
            </a:r>
            <a:endParaRPr lang="ru-RU" sz="1600" b="1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012211" y="6123684"/>
            <a:ext cx="5104152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dirty="0"/>
              <a:t>*</a:t>
            </a:r>
            <a:r>
              <a:rPr lang="fr-FR" sz="1600" b="1" dirty="0"/>
              <a:t>R. Aaij et al. [LHCb Collaboration], JHEP 1609 (2016) 153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19933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bg1"/>
                </a:solidFill>
              </a:rPr>
              <a:t>Nonleptonic</a:t>
            </a:r>
            <a:r>
              <a:rPr lang="en-US" sz="2400" dirty="0">
                <a:solidFill>
                  <a:schemeClr val="bg1"/>
                </a:solidFill>
              </a:rPr>
              <a:t> decays of </a:t>
            </a:r>
            <a:r>
              <a:rPr lang="en-US" sz="2400" dirty="0" err="1">
                <a:solidFill>
                  <a:schemeClr val="bg1"/>
                </a:solidFill>
              </a:rPr>
              <a:t>B</a:t>
            </a:r>
            <a:r>
              <a:rPr lang="en-US" sz="2400" baseline="-25000" dirty="0" err="1">
                <a:solidFill>
                  <a:schemeClr val="bg1"/>
                </a:solidFill>
              </a:rPr>
              <a:t>c</a:t>
            </a:r>
            <a:r>
              <a:rPr lang="en-US" sz="2400" dirty="0">
                <a:solidFill>
                  <a:schemeClr val="bg1"/>
                </a:solidFill>
              </a:rPr>
              <a:t> meson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37" y="1242713"/>
            <a:ext cx="7951325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16275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solidFill>
                  <a:schemeClr val="bg1"/>
                </a:solidFill>
              </a:rPr>
              <a:t>Ratios of branching  fractions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271312"/>
            <a:ext cx="813435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бъект 2">
            <a:extLst>
              <a:ext uri="{FF2B5EF4-FFF2-40B4-BE49-F238E27FC236}">
                <a16:creationId xmlns:a16="http://schemas.microsoft.com/office/drawing/2014/main" id="{43185EC8-3F32-0A94-87A4-013A54702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5936" y="6309320"/>
            <a:ext cx="4961036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/>
              <a:t>*Issadykov, Ivanov,  </a:t>
            </a:r>
            <a:r>
              <a:rPr lang="nl-NL" sz="1600" b="1" dirty="0"/>
              <a:t>Phys.Lett. B783 (2018) 178-182 </a:t>
            </a:r>
            <a:r>
              <a:rPr lang="en-GB" sz="1600" b="1" dirty="0"/>
              <a:t> 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8630271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solidFill>
                  <a:schemeClr val="bg1"/>
                </a:solidFill>
              </a:rPr>
              <a:t>Ratios of branching  fractions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44" y="1412776"/>
            <a:ext cx="8044112" cy="49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бъект 2">
            <a:extLst>
              <a:ext uri="{FF2B5EF4-FFF2-40B4-BE49-F238E27FC236}">
                <a16:creationId xmlns:a16="http://schemas.microsoft.com/office/drawing/2014/main" id="{83911E97-37F2-F998-EABB-DDD98AD37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5936" y="6309320"/>
            <a:ext cx="4961036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/>
              <a:t>*Issadykov, Ivanov,  </a:t>
            </a:r>
            <a:r>
              <a:rPr lang="nl-NL" sz="1600" b="1" dirty="0"/>
              <a:t>Phys.Lett. B783 (2018) 178-182 </a:t>
            </a:r>
            <a:r>
              <a:rPr lang="en-GB" sz="1600" b="1" dirty="0"/>
              <a:t> 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552211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50" y="1628800"/>
            <a:ext cx="9366300" cy="430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bg1"/>
                </a:solidFill>
              </a:rPr>
              <a:t>Nonleptonic</a:t>
            </a:r>
            <a:r>
              <a:rPr lang="en-US" sz="2400" dirty="0">
                <a:solidFill>
                  <a:schemeClr val="bg1"/>
                </a:solidFill>
              </a:rPr>
              <a:t> decays of </a:t>
            </a:r>
            <a:r>
              <a:rPr lang="en-US" sz="2400" dirty="0" err="1">
                <a:solidFill>
                  <a:schemeClr val="bg1"/>
                </a:solidFill>
              </a:rPr>
              <a:t>B</a:t>
            </a:r>
            <a:r>
              <a:rPr lang="en-US" sz="2400" baseline="-25000" dirty="0" err="1">
                <a:solidFill>
                  <a:schemeClr val="bg1"/>
                </a:solidFill>
              </a:rPr>
              <a:t>c</a:t>
            </a:r>
            <a:r>
              <a:rPr lang="en-US" sz="2400" dirty="0">
                <a:solidFill>
                  <a:schemeClr val="bg1"/>
                </a:solidFill>
              </a:rPr>
              <a:t> meson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915296" y="6237312"/>
            <a:ext cx="622920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dirty="0"/>
              <a:t>*</a:t>
            </a:r>
            <a:r>
              <a:rPr lang="fr-FR" sz="1600" b="1" dirty="0"/>
              <a:t>G. Aad et al. (ATLAS Collaboration), Eur. Phys. J. C 76, 4 (2016).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426108489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690688"/>
            <a:ext cx="7391400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445224"/>
            <a:ext cx="2808312" cy="725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>
                <a:solidFill>
                  <a:schemeClr val="bg1"/>
                </a:solidFill>
              </a:rPr>
              <a:t>Ratios of branching  fractions</a:t>
            </a:r>
            <a:endParaRPr lang="ru-RU" sz="2400" b="1" spc="200" baseline="-25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835696" y="6170375"/>
            <a:ext cx="7506580" cy="1084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b="1" dirty="0"/>
              <a:t>* </a:t>
            </a:r>
            <a:r>
              <a:rPr lang="en-US" sz="1600" b="1" dirty="0" err="1"/>
              <a:t>Dubnicka</a:t>
            </a:r>
            <a:r>
              <a:rPr lang="en-US" sz="1600" b="1" dirty="0"/>
              <a:t>, </a:t>
            </a:r>
            <a:r>
              <a:rPr lang="en-US" sz="1600" b="1" dirty="0" err="1"/>
              <a:t>Dubnickova</a:t>
            </a:r>
            <a:r>
              <a:rPr lang="en-US" sz="1600" b="1" dirty="0"/>
              <a:t>, </a:t>
            </a:r>
            <a:r>
              <a:rPr lang="en-US" sz="1600" b="1" dirty="0" err="1"/>
              <a:t>Issadykov</a:t>
            </a:r>
            <a:r>
              <a:rPr lang="en-US" sz="1600" b="1" dirty="0"/>
              <a:t>, Ivanov, </a:t>
            </a:r>
            <a:r>
              <a:rPr lang="en-US" sz="1600" b="1" dirty="0" err="1"/>
              <a:t>Liptaj</a:t>
            </a:r>
            <a:r>
              <a:rPr lang="en-US" sz="1600" b="1" dirty="0"/>
              <a:t>, </a:t>
            </a:r>
            <a:r>
              <a:rPr lang="en-GB" sz="1600" b="1" dirty="0" err="1"/>
              <a:t>Phys.Rev</a:t>
            </a:r>
            <a:r>
              <a:rPr lang="en-GB" sz="1600" b="1" dirty="0"/>
              <a:t>. D96 (2017) no.7, 076017</a:t>
            </a:r>
            <a:r>
              <a:rPr lang="en-GB" sz="1600" dirty="0"/>
              <a:t> 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7456077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03B4A2-858A-C71A-BAB6-1DA818582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3417F7-1B6D-AAA3-DAAC-5B77E93AC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5DD526-D2EC-4D5C-CF2C-E040C4D67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037" y="1124744"/>
            <a:ext cx="4611926" cy="5624408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0CA81E08-4B97-D26D-8DB6-31F334370491}"/>
              </a:ext>
            </a:extLst>
          </p:cNvPr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bg1"/>
                </a:solidFill>
              </a:rPr>
              <a:t>Semileptonic</a:t>
            </a:r>
            <a:r>
              <a:rPr lang="en-US" sz="2400" dirty="0">
                <a:solidFill>
                  <a:schemeClr val="bg1"/>
                </a:solidFill>
              </a:rPr>
              <a:t> B</a:t>
            </a:r>
            <a:r>
              <a:rPr lang="en-US" sz="2400" baseline="-25000" dirty="0">
                <a:solidFill>
                  <a:schemeClr val="bg1"/>
                </a:solidFill>
              </a:rPr>
              <a:t>s</a:t>
            </a:r>
            <a:r>
              <a:rPr lang="en-US" sz="2400" dirty="0">
                <a:solidFill>
                  <a:schemeClr val="bg1"/>
                </a:solidFill>
              </a:rPr>
              <a:t> →D</a:t>
            </a:r>
            <a:r>
              <a:rPr lang="en-US" sz="2400" baseline="30000" dirty="0">
                <a:solidFill>
                  <a:schemeClr val="bg1"/>
                </a:solidFill>
              </a:rPr>
              <a:t>*</a:t>
            </a:r>
            <a:r>
              <a:rPr lang="en-US" sz="2400" baseline="-25000" dirty="0">
                <a:solidFill>
                  <a:schemeClr val="bg1"/>
                </a:solidFill>
              </a:rPr>
              <a:t>s </a:t>
            </a:r>
            <a:r>
              <a:rPr lang="en-US" sz="2400" dirty="0">
                <a:solidFill>
                  <a:schemeClr val="bg1"/>
                </a:solidFill>
              </a:rPr>
              <a:t>decay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69848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53212A-0C38-D6ED-F051-B5FF2E61F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6A1B4C-C05E-2E87-665D-38E3F6322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A0DA55-A50A-5B20-B264-AE4BABAF8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621" y="-47235"/>
            <a:ext cx="7098203" cy="690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400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0C0730-539E-64EB-7E9E-808A0527E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6F0386-1387-6D2D-BE73-4F6193AFAD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6558"/>
            <a:ext cx="9144000" cy="3284883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897F4115-E4BE-F7D6-CE55-ECBFAA11CC3B}"/>
              </a:ext>
            </a:extLst>
          </p:cNvPr>
          <p:cNvSpPr txBox="1">
            <a:spLocks/>
          </p:cNvSpPr>
          <p:nvPr/>
        </p:nvSpPr>
        <p:spPr>
          <a:xfrm>
            <a:off x="971600" y="6021288"/>
            <a:ext cx="8057380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b="1" dirty="0"/>
              <a:t>*Soni, Issadykov, </a:t>
            </a:r>
            <a:r>
              <a:rPr lang="en-US" sz="1600" b="1" dirty="0" err="1"/>
              <a:t>Gadaria</a:t>
            </a:r>
            <a:r>
              <a:rPr lang="en-US" sz="1600" b="1" dirty="0"/>
              <a:t>, Patel, Pandya, European Physical Journal Plus, 2023, 138(2), 163</a:t>
            </a:r>
            <a:endParaRPr lang="ru-RU" sz="1600" b="1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53886D5-3844-06EC-8547-05FA8A917190}"/>
              </a:ext>
            </a:extLst>
          </p:cNvPr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bg1"/>
                </a:solidFill>
              </a:rPr>
              <a:t>Semileptonic</a:t>
            </a:r>
            <a:r>
              <a:rPr lang="en-US" sz="2400" dirty="0">
                <a:solidFill>
                  <a:schemeClr val="bg1"/>
                </a:solidFill>
              </a:rPr>
              <a:t> B</a:t>
            </a:r>
            <a:r>
              <a:rPr lang="en-US" sz="2400" baseline="-25000" dirty="0">
                <a:solidFill>
                  <a:schemeClr val="bg1"/>
                </a:solidFill>
              </a:rPr>
              <a:t>s</a:t>
            </a:r>
            <a:r>
              <a:rPr lang="en-US" sz="2400" dirty="0">
                <a:solidFill>
                  <a:schemeClr val="bg1"/>
                </a:solidFill>
              </a:rPr>
              <a:t> →D</a:t>
            </a:r>
            <a:r>
              <a:rPr lang="en-US" sz="2400" baseline="30000" dirty="0">
                <a:solidFill>
                  <a:schemeClr val="bg1"/>
                </a:solidFill>
              </a:rPr>
              <a:t>*</a:t>
            </a:r>
            <a:r>
              <a:rPr lang="en-US" sz="2400" baseline="-25000" dirty="0">
                <a:solidFill>
                  <a:schemeClr val="bg1"/>
                </a:solidFill>
              </a:rPr>
              <a:t>s </a:t>
            </a:r>
            <a:r>
              <a:rPr lang="en-US" sz="2400" dirty="0">
                <a:solidFill>
                  <a:schemeClr val="bg1"/>
                </a:solidFill>
              </a:rPr>
              <a:t>decay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09313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918" y="179450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756015" y="2564905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Shape 44"/>
          <p:cNvSpPr txBox="1"/>
          <p:nvPr/>
        </p:nvSpPr>
        <p:spPr>
          <a:xfrm>
            <a:off x="0" y="500062"/>
            <a:ext cx="9144000" cy="714374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70C0"/>
            </a:solidFill>
            <a:prstDash val="solid"/>
            <a:bevel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2400" b="1" i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b-c transitions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11560" y="2420888"/>
            <a:ext cx="7302889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40820" rIns="81639" bIns="40820"/>
          <a:lstStyle>
            <a:lvl1pPr marL="215900" indent="-215900"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GB" b="1" u="sng" dirty="0">
                <a:solidFill>
                  <a:srgbClr val="002060"/>
                </a:solidFill>
                <a:latin typeface="Times New Roamn"/>
              </a:rPr>
              <a:t>Issadykov</a:t>
            </a:r>
            <a:r>
              <a:rPr lang="en-GB" b="1" dirty="0">
                <a:solidFill>
                  <a:srgbClr val="002060"/>
                </a:solidFill>
                <a:latin typeface="Times New Roamn"/>
              </a:rPr>
              <a:t>, Ivanov, </a:t>
            </a:r>
            <a:r>
              <a:rPr lang="en-GB" b="1" dirty="0" err="1">
                <a:solidFill>
                  <a:srgbClr val="002060"/>
                </a:solidFill>
                <a:latin typeface="Times New Roamn"/>
              </a:rPr>
              <a:t>Nurbakova</a:t>
            </a:r>
            <a:r>
              <a:rPr lang="en-GB" b="1" dirty="0">
                <a:solidFill>
                  <a:srgbClr val="002060"/>
                </a:solidFill>
                <a:latin typeface="Times New Roamn"/>
              </a:rPr>
              <a:t>, EPJ Web Conf. 158 (2017) 03002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GB" altLang="ru-RU" b="1" dirty="0">
              <a:solidFill>
                <a:srgbClr val="002060"/>
              </a:solidFill>
              <a:latin typeface="Times New Roamn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US" altLang="ru-RU" b="1" dirty="0" err="1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Dubnicka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</a:t>
            </a:r>
            <a:r>
              <a:rPr lang="en-US" altLang="ru-RU" b="1" dirty="0" err="1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Dubnickova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</a:t>
            </a:r>
            <a:r>
              <a:rPr lang="en-US" altLang="ru-RU" b="1" u="sng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Issadykov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Ivanov, </a:t>
            </a:r>
            <a:r>
              <a:rPr lang="en-US" altLang="ru-RU" b="1" dirty="0" err="1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Liptaj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</a:t>
            </a:r>
            <a:b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</a:b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Phys. Rev .D 96 (2017) no.7, 076017 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US" altLang="ru-RU" b="1" dirty="0">
              <a:solidFill>
                <a:srgbClr val="002060"/>
              </a:solidFill>
              <a:latin typeface="Times New Roamn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US" altLang="ru-RU" b="1" u="sng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Issadykov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Ivanov,  </a:t>
            </a:r>
            <a:r>
              <a:rPr lang="en-US" altLang="ru-RU" b="1" dirty="0" err="1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Phys.Lett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. B783 (2018) 178-182 </a:t>
            </a: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US" altLang="ru-RU" b="1" dirty="0">
              <a:solidFill>
                <a:srgbClr val="002060"/>
              </a:solidFill>
              <a:latin typeface="Times New Roamn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Soni, </a:t>
            </a:r>
            <a:r>
              <a:rPr lang="en-US" altLang="ru-RU" b="1" u="sng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Issadykov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</a:t>
            </a:r>
            <a:r>
              <a:rPr lang="en-US" altLang="ru-RU" b="1" dirty="0" err="1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Gadaria</a:t>
            </a: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, Patel, Pandya, </a:t>
            </a:r>
            <a:b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</a:br>
            <a:r>
              <a:rPr lang="en-US" altLang="ru-RU" b="1" dirty="0">
                <a:solidFill>
                  <a:srgbClr val="002060"/>
                </a:solidFill>
                <a:latin typeface="Times New Roamn"/>
                <a:ea typeface="AGMWPU+CMSS10" charset="0"/>
                <a:cs typeface="AGMWPU+CMSS10" charset="0"/>
              </a:rPr>
              <a:t>European Physical Journal Plus, 2023, 138(2), 163</a:t>
            </a:r>
          </a:p>
          <a:p>
            <a:pPr marL="0" indent="0">
              <a:buSzPct val="45000"/>
            </a:pPr>
            <a:endParaRPr lang="en-GB" altLang="ru-RU" b="1" dirty="0">
              <a:solidFill>
                <a:srgbClr val="002060"/>
              </a:solidFill>
              <a:latin typeface="Times New Roamn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002060"/>
                </a:solidFill>
                <a:latin typeface="Times New Roamn"/>
              </a:rPr>
              <a:t>Issadykov</a:t>
            </a:r>
            <a:r>
              <a:rPr lang="en-US" b="1" dirty="0">
                <a:solidFill>
                  <a:srgbClr val="002060"/>
                </a:solidFill>
                <a:latin typeface="Times New Roamn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amn"/>
              </a:rPr>
              <a:t>Sakhiyev</a:t>
            </a:r>
            <a:r>
              <a:rPr lang="en-US" b="1" dirty="0">
                <a:solidFill>
                  <a:srgbClr val="002060"/>
                </a:solidFill>
                <a:latin typeface="Times New Roamn"/>
              </a:rPr>
              <a:t>, Int. J Mod. Phys. A (2023) 2350040</a:t>
            </a:r>
            <a:endParaRPr lang="en-US" altLang="ru-RU" b="1" dirty="0">
              <a:solidFill>
                <a:srgbClr val="002060"/>
              </a:solidFill>
              <a:latin typeface="Times New Roamn"/>
              <a:ea typeface="AGMWPU+CMSS10" charset="0"/>
              <a:cs typeface="AGMWPU+CMSS10" charset="0"/>
            </a:endParaRPr>
          </a:p>
          <a:p>
            <a:pPr marL="285750" indent="-285750">
              <a:buSzPct val="45000"/>
              <a:buFont typeface="Arial" panose="020B0604020202020204" pitchFamily="34" charset="0"/>
              <a:buChar char="•"/>
            </a:pPr>
            <a:endParaRPr lang="en-US" altLang="ru-RU" dirty="0">
              <a:solidFill>
                <a:srgbClr val="002060"/>
              </a:solidFill>
              <a:latin typeface="Times New Roamn"/>
              <a:ea typeface="AGMWPU+CMSS10" charset="0"/>
              <a:cs typeface="AGMWPU+CMSS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75868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500063"/>
            <a:ext cx="9144000" cy="714375"/>
          </a:xfrm>
          <a:prstGeom prst="rect">
            <a:avLst/>
          </a:prstGeom>
          <a:solidFill>
            <a:schemeClr val="accent1"/>
          </a:solidFill>
          <a:ln>
            <a:solidFill>
              <a:srgbClr val="0070C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your attention</a:t>
            </a:r>
            <a:endParaRPr lang="ru-RU" sz="2400" b="1" spc="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969013-5C84-431D-F804-F5CAAE562537}"/>
              </a:ext>
            </a:extLst>
          </p:cNvPr>
          <p:cNvSpPr txBox="1"/>
          <p:nvPr/>
        </p:nvSpPr>
        <p:spPr>
          <a:xfrm>
            <a:off x="589142" y="5934670"/>
            <a:ext cx="81369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0000"/>
                </a:solidFill>
                <a:latin typeface="CMR12"/>
              </a:rPr>
              <a:t>“Ars longa, vita brevis”</a:t>
            </a:r>
          </a:p>
          <a:p>
            <a:pPr algn="ctr"/>
            <a:endParaRPr lang="en-US" dirty="0">
              <a:solidFill>
                <a:srgbClr val="000000"/>
              </a:solidFill>
              <a:latin typeface="CMR12"/>
            </a:endParaRPr>
          </a:p>
          <a:p>
            <a:pPr algn="ctr"/>
            <a:r>
              <a:rPr lang="en-US" i="1" dirty="0">
                <a:solidFill>
                  <a:srgbClr val="000000"/>
                </a:solidFill>
                <a:latin typeface="CMR12"/>
              </a:rPr>
              <a:t>Science is vast and life is short</a:t>
            </a:r>
            <a:endParaRPr lang="LID4096" i="1" dirty="0"/>
          </a:p>
        </p:txBody>
      </p:sp>
      <p:pic>
        <p:nvPicPr>
          <p:cNvPr id="1026" name="Picture 2" descr="Ars longa, vita brevis – Store norske leksikon">
            <a:extLst>
              <a:ext uri="{FF2B5EF4-FFF2-40B4-BE49-F238E27FC236}">
                <a16:creationId xmlns:a16="http://schemas.microsoft.com/office/drawing/2014/main" id="{072F006E-424E-DCBC-DA9D-DBBF2B06E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14438"/>
            <a:ext cx="7098834" cy="472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157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2819</TotalTime>
  <Words>1271</Words>
  <Application>Microsoft Office PowerPoint</Application>
  <PresentationFormat>Экран (4:3)</PresentationFormat>
  <Paragraphs>206</Paragraphs>
  <Slides>58</Slides>
  <Notes>6</Notes>
  <HiddenSlides>5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58</vt:i4>
      </vt:variant>
    </vt:vector>
  </HeadingPairs>
  <TitlesOfParts>
    <vt:vector size="70" baseType="lpstr">
      <vt:lpstr>-apple-system</vt:lpstr>
      <vt:lpstr>Arial</vt:lpstr>
      <vt:lpstr>Calibri</vt:lpstr>
      <vt:lpstr>Cambria Math</vt:lpstr>
      <vt:lpstr>CMR12</vt:lpstr>
      <vt:lpstr>Courier New</vt:lpstr>
      <vt:lpstr>NanumBarunGothic</vt:lpstr>
      <vt:lpstr>Symbol</vt:lpstr>
      <vt:lpstr>Times New Roamn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"b → s" υ 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Aidos Issadykov</cp:lastModifiedBy>
  <cp:revision>78</cp:revision>
  <dcterms:created xsi:type="dcterms:W3CDTF">2018-08-14T14:55:13Z</dcterms:created>
  <dcterms:modified xsi:type="dcterms:W3CDTF">2023-07-14T00:43:18Z</dcterms:modified>
</cp:coreProperties>
</file>